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7" r:id="rId2"/>
    <p:sldId id="444" r:id="rId3"/>
    <p:sldId id="445" r:id="rId4"/>
    <p:sldId id="389" r:id="rId5"/>
    <p:sldId id="436" r:id="rId6"/>
    <p:sldId id="374" r:id="rId7"/>
    <p:sldId id="346" r:id="rId8"/>
    <p:sldId id="347" r:id="rId9"/>
    <p:sldId id="348" r:id="rId10"/>
    <p:sldId id="349" r:id="rId11"/>
    <p:sldId id="437" r:id="rId12"/>
    <p:sldId id="345" r:id="rId13"/>
    <p:sldId id="386" r:id="rId14"/>
    <p:sldId id="351" r:id="rId15"/>
    <p:sldId id="338" r:id="rId16"/>
    <p:sldId id="337" r:id="rId17"/>
    <p:sldId id="433" r:id="rId18"/>
    <p:sldId id="344" r:id="rId19"/>
    <p:sldId id="312" r:id="rId20"/>
    <p:sldId id="340" r:id="rId21"/>
    <p:sldId id="287" r:id="rId22"/>
    <p:sldId id="438" r:id="rId23"/>
    <p:sldId id="439" r:id="rId24"/>
    <p:sldId id="343" r:id="rId25"/>
    <p:sldId id="342" r:id="rId26"/>
    <p:sldId id="453" r:id="rId27"/>
    <p:sldId id="290" r:id="rId28"/>
    <p:sldId id="393" r:id="rId29"/>
    <p:sldId id="394" r:id="rId30"/>
    <p:sldId id="396" r:id="rId31"/>
    <p:sldId id="397" r:id="rId32"/>
    <p:sldId id="431" r:id="rId33"/>
    <p:sldId id="430" r:id="rId34"/>
    <p:sldId id="432" r:id="rId35"/>
    <p:sldId id="452" r:id="rId36"/>
    <p:sldId id="390" r:id="rId37"/>
    <p:sldId id="411" r:id="rId38"/>
    <p:sldId id="269" r:id="rId39"/>
    <p:sldId id="417" r:id="rId40"/>
    <p:sldId id="418" r:id="rId41"/>
    <p:sldId id="419" r:id="rId42"/>
    <p:sldId id="422" r:id="rId43"/>
    <p:sldId id="420" r:id="rId44"/>
    <p:sldId id="421" r:id="rId45"/>
    <p:sldId id="423" r:id="rId46"/>
    <p:sldId id="424" r:id="rId47"/>
    <p:sldId id="425" r:id="rId48"/>
    <p:sldId id="278" r:id="rId49"/>
    <p:sldId id="443" r:id="rId50"/>
    <p:sldId id="354" r:id="rId51"/>
    <p:sldId id="428" r:id="rId52"/>
    <p:sldId id="414" r:id="rId53"/>
    <p:sldId id="412" r:id="rId54"/>
    <p:sldId id="413" r:id="rId55"/>
    <p:sldId id="426" r:id="rId56"/>
    <p:sldId id="427" r:id="rId57"/>
    <p:sldId id="407" r:id="rId58"/>
  </p:sldIdLst>
  <p:sldSz cx="9144000" cy="6858000" type="screen4x3"/>
  <p:notesSz cx="6797675" cy="987266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668"/>
    <a:srgbClr val="23FDD3"/>
    <a:srgbClr val="CAFCB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1" autoAdjust="0"/>
    <p:restoredTop sz="94667" autoAdjust="0"/>
  </p:normalViewPr>
  <p:slideViewPr>
    <p:cSldViewPr>
      <p:cViewPr varScale="1">
        <p:scale>
          <a:sx n="69" d="100"/>
          <a:sy n="69" d="100"/>
        </p:scale>
        <p:origin x="-1080" y="6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Arkusz_programu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Arkusz_programu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>
        <c:manualLayout>
          <c:layoutTarget val="inner"/>
          <c:xMode val="edge"/>
          <c:yMode val="edge"/>
          <c:x val="0.21541699475065623"/>
          <c:y val="8.0102999063708311E-2"/>
          <c:w val="0.98166592009854703"/>
          <c:h val="0.91958025042743752"/>
        </c:manualLayout>
      </c:layout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explosion val="4"/>
          <c:dPt>
            <c:idx val="0"/>
            <c:explosion val="8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D84-4AA8-BE0E-68EB52E8AF5E}"/>
              </c:ext>
            </c:extLst>
          </c:dPt>
          <c:dPt>
            <c:idx val="1"/>
            <c:explosion val="16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D84-4AA8-BE0E-68EB52E8AF5E}"/>
              </c:ext>
            </c:extLst>
          </c:dPt>
          <c:dPt>
            <c:idx val="2"/>
            <c:explosion val="14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D84-4AA8-BE0E-68EB52E8AF5E}"/>
              </c:ext>
            </c:extLst>
          </c:dPt>
          <c:dLbls>
            <c:dLbl>
              <c:idx val="0"/>
              <c:layout>
                <c:manualLayout>
                  <c:x val="0.20833333333333337"/>
                  <c:y val="-0.2946143517749775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E5947A8-BC1E-495E-97D2-DC9032874E6B}" type="CATEGORYNAME">
                      <a:rPr lang="en-US"/>
                      <a:pPr>
                        <a:defRPr sz="36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86%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6582644356955381"/>
                      <c:h val="0.299842183917829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D84-4AA8-BE0E-68EB52E8AF5E}"/>
                </c:ext>
              </c:extLst>
            </c:dLbl>
            <c:dLbl>
              <c:idx val="1"/>
              <c:layout>
                <c:manualLayout>
                  <c:x val="-9.3055555555555683E-2"/>
                  <c:y val="0.11075730788926919"/>
                </c:manualLayout>
              </c:layout>
              <c:tx>
                <c:rich>
                  <a:bodyPr/>
                  <a:lstStyle/>
                  <a:p>
                    <a:fld id="{8E204D9F-112A-42AA-AA1C-A653026E0892}" type="CATEGORYNAME">
                      <a:rPr lang="en-US"/>
                      <a:pPr/>
                      <a:t>[NAZWA KATEGORII]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11%</a:t>
                    </a:r>
                  </a:p>
                </c:rich>
              </c:tx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D84-4AA8-BE0E-68EB52E8AF5E}"/>
                </c:ext>
              </c:extLst>
            </c:dLbl>
            <c:dLbl>
              <c:idx val="2"/>
              <c:layout>
                <c:manualLayout>
                  <c:x val="-1.2500000000000101E-2"/>
                  <c:y val="0.1085421617314838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FBE7AE8-8C4B-44B1-B9C2-C97250565DD6}" type="CATEGORYNAME">
                      <a:rPr lang="en-US"/>
                      <a:pPr>
                        <a:defRPr sz="20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D84-4AA8-BE0E-68EB52E8AF5E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sz="2400" b="1" i="0" baseline="0" dirty="0"/>
                      <a:t>Pozostałe</a:t>
                    </a:r>
                  </a:p>
                </c:rich>
              </c:tx>
              <c:dLblPos val="outEnd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D84-4AA8-BE0E-68EB52E8AF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CatName val="1"/>
            <c:showPercent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TAK</c:v>
                </c:pt>
                <c:pt idx="1">
                  <c:v>NIE</c:v>
                </c:pt>
                <c:pt idx="2">
                  <c:v>Trudno powiedzieć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89</c:v>
                </c:pt>
                <c:pt idx="1">
                  <c:v>9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D84-4AA8-BE0E-68EB52E8AF5E}"/>
            </c:ext>
          </c:extLst>
        </c:ser>
        <c:dLbls>
          <c:showPercent val="1"/>
        </c:dLbls>
        <c:firstSliceAng val="78"/>
      </c:pieChart>
      <c:spPr>
        <a:noFill/>
        <a:ln>
          <a:noFill/>
        </a:ln>
        <a:effectLst>
          <a:glow rad="25400">
            <a:schemeClr val="accent1">
              <a:alpha val="45000"/>
            </a:schemeClr>
          </a:glow>
          <a:softEdge rad="571500"/>
        </a:effectLst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>
        <c:manualLayout>
          <c:layoutTarget val="inner"/>
          <c:xMode val="edge"/>
          <c:yMode val="edge"/>
          <c:x val="0.21541699475065623"/>
          <c:y val="8.0102999063708311E-2"/>
          <c:w val="0.98166592009854703"/>
          <c:h val="0.91958025042743752"/>
        </c:manualLayout>
      </c:layout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explosion val="4"/>
          <c:dPt>
            <c:idx val="0"/>
            <c:explosion val="8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D84-4AA8-BE0E-68EB52E8AF5E}"/>
              </c:ext>
            </c:extLst>
          </c:dPt>
          <c:dPt>
            <c:idx val="1"/>
            <c:explosion val="16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D84-4AA8-BE0E-68EB52E8AF5E}"/>
              </c:ext>
            </c:extLst>
          </c:dPt>
          <c:dPt>
            <c:idx val="2"/>
            <c:explosion val="14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D84-4AA8-BE0E-68EB52E8AF5E}"/>
              </c:ext>
            </c:extLst>
          </c:dPt>
          <c:dLbls>
            <c:dLbl>
              <c:idx val="0"/>
              <c:layout>
                <c:manualLayout>
                  <c:x val="0.20833333333333337"/>
                  <c:y val="-0.2702477440393382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25FDCBD-8BC1-40BE-B4F4-20C7176D0AB4}" type="CATEGORYNAME">
                      <a:rPr lang="en-US"/>
                      <a:pPr>
                        <a:defRPr sz="40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93%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6582644356955381"/>
                      <c:h val="0.348575399389108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D84-4AA8-BE0E-68EB52E8AF5E}"/>
                </c:ext>
              </c:extLst>
            </c:dLbl>
            <c:dLbl>
              <c:idx val="1"/>
              <c:layout>
                <c:manualLayout>
                  <c:x val="2.0833333333332362E-3"/>
                  <c:y val="-4.6518069313493088E-2"/>
                </c:manualLayout>
              </c:layout>
              <c:tx>
                <c:rich>
                  <a:bodyPr/>
                  <a:lstStyle/>
                  <a:p>
                    <a:fld id="{78E107E8-97FE-4484-A441-CD2132E7BFFE}" type="CATEGORYNAME">
                      <a:rPr lang="en-US"/>
                      <a:pPr/>
                      <a:t>[NAZWA KATEGORII]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6%</a:t>
                    </a:r>
                  </a:p>
                </c:rich>
              </c:tx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8.4125000000000005E-2"/>
                      <c:h val="0.15807282981956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D84-4AA8-BE0E-68EB52E8AF5E}"/>
                </c:ext>
              </c:extLst>
            </c:dLbl>
            <c:dLbl>
              <c:idx val="2"/>
              <c:layout>
                <c:manualLayout>
                  <c:x val="-1.2500000000000101E-2"/>
                  <c:y val="0.1085421617314838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7624E63-00EF-4055-893C-526A3F4CA3C3}" type="CATEGORYNAME">
                      <a:rPr lang="en-US"/>
                      <a:pPr>
                        <a:defRPr sz="20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D84-4AA8-BE0E-68EB52E8AF5E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sz="2400" b="1" i="0" baseline="0" dirty="0"/>
                      <a:t>Pozostałe</a:t>
                    </a:r>
                  </a:p>
                </c:rich>
              </c:tx>
              <c:dLblPos val="outEnd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D84-4AA8-BE0E-68EB52E8AF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CatName val="1"/>
            <c:showPercent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TAK</c:v>
                </c:pt>
                <c:pt idx="1">
                  <c:v>NIE</c:v>
                </c:pt>
                <c:pt idx="2">
                  <c:v>Trudno powiedzieć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95</c:v>
                </c:pt>
                <c:pt idx="1">
                  <c:v>4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D84-4AA8-BE0E-68EB52E8AF5E}"/>
            </c:ext>
          </c:extLst>
        </c:ser>
        <c:dLbls>
          <c:showPercent val="1"/>
        </c:dLbls>
        <c:firstSliceAng val="78"/>
      </c:pieChart>
      <c:spPr>
        <a:noFill/>
        <a:ln>
          <a:noFill/>
        </a:ln>
        <a:effectLst>
          <a:glow rad="25400">
            <a:schemeClr val="accent1">
              <a:alpha val="45000"/>
            </a:schemeClr>
          </a:glow>
          <a:softEdge rad="571500"/>
        </a:effectLst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050A9-94BF-4DFF-A539-A2EED8B1333E}" type="datetimeFigureOut">
              <a:rPr lang="pl-PL" smtClean="0"/>
              <a:pPr/>
              <a:t>2019-02-22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56548-3937-4208-AC31-38C803122F1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45620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C6965-8840-4AC9-BC3C-4648752BC08A}" type="datetimeFigureOut">
              <a:rPr lang="pl-PL" smtClean="0"/>
              <a:pPr/>
              <a:t>2019-02-22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143FC-35E8-46D1-AB23-69A6B89A378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27252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143FC-35E8-46D1-AB23-69A6B89A378F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8533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7450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79911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42337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29702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05392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36642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42325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04184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73763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26557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143FC-35E8-46D1-AB23-69A6B89A378F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14129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60785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014285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766317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892698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204815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532581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177484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317744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50</a:t>
            </a:fld>
            <a:endParaRPr 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37103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565650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834731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55859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630745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768323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85218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59049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61058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27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57420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143FC-35E8-46D1-AB23-69A6B89A378F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9473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B690-AE36-4C5B-A3A3-E25BFF322EB7}" type="datetimeFigureOut">
              <a:rPr lang="pl-PL" smtClean="0"/>
              <a:pPr/>
              <a:t>2019-02-22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87FC-C3FA-4242-B52E-3F63089C54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6344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B690-AE36-4C5B-A3A3-E25BFF322EB7}" type="datetimeFigureOut">
              <a:rPr lang="pl-PL" smtClean="0"/>
              <a:pPr/>
              <a:t>2019-02-22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87FC-C3FA-4242-B52E-3F63089C54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00132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B690-AE36-4C5B-A3A3-E25BFF322EB7}" type="datetimeFigureOut">
              <a:rPr lang="pl-PL" smtClean="0"/>
              <a:pPr/>
              <a:t>2019-02-22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87FC-C3FA-4242-B52E-3F63089C54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6300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B690-AE36-4C5B-A3A3-E25BFF322EB7}" type="datetimeFigureOut">
              <a:rPr lang="pl-PL" smtClean="0"/>
              <a:pPr/>
              <a:t>2019-02-22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87FC-C3FA-4242-B52E-3F63089C54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31343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B690-AE36-4C5B-A3A3-E25BFF322EB7}" type="datetimeFigureOut">
              <a:rPr lang="pl-PL" smtClean="0"/>
              <a:pPr/>
              <a:t>2019-02-22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87FC-C3FA-4242-B52E-3F63089C54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80441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B690-AE36-4C5B-A3A3-E25BFF322EB7}" type="datetimeFigureOut">
              <a:rPr lang="pl-PL" smtClean="0"/>
              <a:pPr/>
              <a:t>2019-02-22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87FC-C3FA-4242-B52E-3F63089C54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0882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B690-AE36-4C5B-A3A3-E25BFF322EB7}" type="datetimeFigureOut">
              <a:rPr lang="pl-PL" smtClean="0"/>
              <a:pPr/>
              <a:t>2019-02-22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87FC-C3FA-4242-B52E-3F63089C54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70158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B690-AE36-4C5B-A3A3-E25BFF322EB7}" type="datetimeFigureOut">
              <a:rPr lang="pl-PL" smtClean="0"/>
              <a:pPr/>
              <a:t>2019-02-22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87FC-C3FA-4242-B52E-3F63089C54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7810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B690-AE36-4C5B-A3A3-E25BFF322EB7}" type="datetimeFigureOut">
              <a:rPr lang="pl-PL" smtClean="0"/>
              <a:pPr/>
              <a:t>2019-02-22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87FC-C3FA-4242-B52E-3F63089C54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6644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B690-AE36-4C5B-A3A3-E25BFF322EB7}" type="datetimeFigureOut">
              <a:rPr lang="pl-PL" smtClean="0"/>
              <a:pPr/>
              <a:t>2019-02-22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87FC-C3FA-4242-B52E-3F63089C54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42583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B690-AE36-4C5B-A3A3-E25BFF322EB7}" type="datetimeFigureOut">
              <a:rPr lang="pl-PL" smtClean="0"/>
              <a:pPr/>
              <a:t>2019-02-22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87FC-C3FA-4242-B52E-3F63089C54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56490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9000">
              <a:srgbClr val="38036A"/>
            </a:gs>
            <a:gs pos="0">
              <a:srgbClr val="000000"/>
            </a:gs>
            <a:gs pos="19000">
              <a:srgbClr val="7005D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5B690-AE36-4C5B-A3A3-E25BFF322EB7}" type="datetimeFigureOut">
              <a:rPr lang="pl-PL" smtClean="0"/>
              <a:pPr/>
              <a:t>2019-02-22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587FC-C3FA-4242-B52E-3F63089C54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7967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oleObject" Target="../embeddings/Arkusz_programu_Microsoft_Office_Excel_97_20031.xls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Arkusz_programu_Microsoft_Office_Excel_97_20032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Arkusz_programu_Microsoft_Office_Excel_97_20033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9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.png"/><Relationship Id="rId4" Type="http://schemas.openxmlformats.org/officeDocument/2006/relationships/oleObject" Target="../embeddings/Arkusz_programu_Microsoft_Office_Excel_97_20034.xls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.png"/><Relationship Id="rId4" Type="http://schemas.openxmlformats.org/officeDocument/2006/relationships/oleObject" Target="../embeddings/Arkusz_programu_Microsoft_Office_Excel_97_20035.xls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9.png"/><Relationship Id="rId4" Type="http://schemas.openxmlformats.org/officeDocument/2006/relationships/oleObject" Target="../embeddings/Arkusz_programu_Microsoft_Office_Excel_97_20036.xls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9.png"/><Relationship Id="rId4" Type="http://schemas.openxmlformats.org/officeDocument/2006/relationships/oleObject" Target="../embeddings/Arkusz_programu_Microsoft_Office_Excel_97_20037.xls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9.png"/><Relationship Id="rId4" Type="http://schemas.openxmlformats.org/officeDocument/2006/relationships/oleObject" Target="../embeddings/Arkusz_programu_Microsoft_Office_Excel_97_20038.xls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9.png"/><Relationship Id="rId4" Type="http://schemas.openxmlformats.org/officeDocument/2006/relationships/oleObject" Target="../embeddings/Arkusz_programu_Microsoft_Office_Excel_97_20039.xls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9.png"/><Relationship Id="rId4" Type="http://schemas.openxmlformats.org/officeDocument/2006/relationships/oleObject" Target="../embeddings/Arkusz_programu_Microsoft_Office_Excel_97_200310.xls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9.png"/><Relationship Id="rId4" Type="http://schemas.openxmlformats.org/officeDocument/2006/relationships/oleObject" Target="../embeddings/Arkusz_programu_Microsoft_Office_Excel_97_200311.xls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9.png"/><Relationship Id="rId4" Type="http://schemas.openxmlformats.org/officeDocument/2006/relationships/oleObject" Target="../embeddings/Arkusz_programu_Microsoft_Office_Excel_97_200312.xls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9.png"/><Relationship Id="rId4" Type="http://schemas.openxmlformats.org/officeDocument/2006/relationships/oleObject" Target="../embeddings/Arkusz_programu_Microsoft_Office_Excel_97_200313.xls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9.png"/><Relationship Id="rId4" Type="http://schemas.openxmlformats.org/officeDocument/2006/relationships/oleObject" Target="../embeddings/Arkusz_programu_Microsoft_Office_Excel_97_200314.xls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9.png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9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8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8" y="129147"/>
            <a:ext cx="9144000" cy="1470025"/>
          </a:xfrm>
        </p:spPr>
        <p:txBody>
          <a:bodyPr>
            <a:noAutofit/>
          </a:bodyPr>
          <a:lstStyle/>
          <a:p>
            <a:r>
              <a:rPr lang="pl-PL" sz="4000" b="1" dirty="0" smtClean="0">
                <a:solidFill>
                  <a:schemeClr val="tx2">
                    <a:lumMod val="75000"/>
                  </a:schemeClr>
                </a:solidFill>
                <a:latin typeface="Britannic Bold" pitchFamily="34" charset="0"/>
              </a:rPr>
              <a:t>INFORMACJA O STANIE BEZPIECZEŃSTWA I PORZĄDKU </a:t>
            </a:r>
            <a:br>
              <a:rPr lang="pl-PL" sz="4000" b="1" dirty="0" smtClean="0">
                <a:solidFill>
                  <a:schemeClr val="tx2">
                    <a:lumMod val="75000"/>
                  </a:schemeClr>
                </a:solidFill>
                <a:latin typeface="Britannic Bold" pitchFamily="34" charset="0"/>
              </a:rPr>
            </a:br>
            <a:r>
              <a:rPr lang="pl-PL" sz="4000" b="1" dirty="0" smtClean="0">
                <a:solidFill>
                  <a:schemeClr val="tx2">
                    <a:lumMod val="75000"/>
                  </a:schemeClr>
                </a:solidFill>
                <a:latin typeface="Britannic Bold" pitchFamily="34" charset="0"/>
              </a:rPr>
              <a:t>PUBLICZNEGO</a:t>
            </a:r>
            <a:endParaRPr lang="pl-PL" sz="4000" b="1" dirty="0">
              <a:solidFill>
                <a:schemeClr val="tx2">
                  <a:lumMod val="75000"/>
                </a:schemeClr>
              </a:solidFill>
              <a:latin typeface="Britannic Bold" pitchFamily="34" charset="0"/>
            </a:endParaRPr>
          </a:p>
        </p:txBody>
      </p:sp>
      <p:pic>
        <p:nvPicPr>
          <p:cNvPr id="1026" name="Picture 2" descr="F:\odprawa police 2016\logo-policja-zachodniopomorsk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6608" y="4484856"/>
            <a:ext cx="2277392" cy="2329948"/>
          </a:xfrm>
          <a:prstGeom prst="rect">
            <a:avLst/>
          </a:prstGeom>
          <a:noFill/>
          <a:effectLst>
            <a:outerShdw blurRad="381000" dist="50800" dir="5400000" sx="119000" sy="119000" algn="ctr" rotWithShape="0">
              <a:schemeClr val="tx2">
                <a:lumMod val="75000"/>
                <a:alpha val="5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licki-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2393" y="4720309"/>
            <a:ext cx="845821" cy="96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odprawa police 2016\mapa-powiat-policki grana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-22000"/>
                    </a14:imgEffect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571" y="1052736"/>
            <a:ext cx="2661181" cy="5316859"/>
          </a:xfrm>
          <a:prstGeom prst="rect">
            <a:avLst/>
          </a:prstGeom>
          <a:noFill/>
          <a:effectLst>
            <a:outerShdw blurRad="1117600" dist="584200" dir="7680000" sx="118000" sy="118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dobraszczecinska.pl/ug/images/grafika/nowewarpno_her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74" y="1196752"/>
            <a:ext cx="985347" cy="111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policki.maxpanel2.pl/policki33/images/Grafiki/Herby_Gmin/herb_gmina_dobr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956" y="3809839"/>
            <a:ext cx="775846" cy="97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http://www.dioblina.eu/files/dioblina/styles/fullscreen/public/pgl/0/0/1/emblem-gmina-police-25481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000" y="2554232"/>
            <a:ext cx="828093" cy="98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://www.zpokolbaskowo.pl/upload/201509/gmina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884" y="5085184"/>
            <a:ext cx="82809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3383868" y="3047371"/>
            <a:ext cx="5256584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b="1" dirty="0">
              <a:latin typeface="Britannic Bold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275856" y="3875971"/>
            <a:ext cx="4563776" cy="1217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r>
              <a:rPr lang="pl-PL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Komendant Powiatowy Policji</a:t>
            </a: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</a:t>
            </a:r>
            <a:r>
              <a:rPr lang="pl-PL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Policach</a:t>
            </a: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insp. Mariusz Bajor </a:t>
            </a:r>
            <a:endParaRPr lang="en-GB" sz="24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357554" y="5286388"/>
            <a:ext cx="5427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Britannic Bold" pitchFamily="34" charset="0"/>
              </a:rPr>
              <a:t>         </a:t>
            </a:r>
          </a:p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Britannic Bold" pitchFamily="34" charset="0"/>
              </a:rPr>
              <a:t>22.02.2019</a:t>
            </a:r>
            <a:endParaRPr lang="pl-PL" sz="3600" dirty="0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9425" y="1337691"/>
            <a:ext cx="2037071" cy="201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510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ytuł 1"/>
          <p:cNvSpPr txBox="1">
            <a:spLocks/>
          </p:cNvSpPr>
          <p:nvPr/>
        </p:nvSpPr>
        <p:spPr>
          <a:xfrm>
            <a:off x="152400" y="269032"/>
            <a:ext cx="7409312" cy="1296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  Dzielnicowy bliżej nas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988840"/>
            <a:ext cx="3072942" cy="432048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3949" y="1957237"/>
            <a:ext cx="2700300" cy="432048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1686" y="1957237"/>
            <a:ext cx="2720052" cy="435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621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ytuł 1"/>
          <p:cNvSpPr txBox="1">
            <a:spLocks/>
          </p:cNvSpPr>
          <p:nvPr/>
        </p:nvSpPr>
        <p:spPr>
          <a:xfrm>
            <a:off x="152400" y="269032"/>
            <a:ext cx="7409312" cy="1296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  Dzielnicowy bliżej nas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-108520" y="2204864"/>
            <a:ext cx="90364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/>
              <a:t>	77,76</a:t>
            </a:r>
            <a:r>
              <a:rPr lang="pl-PL" sz="4000" b="1" dirty="0"/>
              <a:t>% </a:t>
            </a:r>
            <a:r>
              <a:rPr lang="pl-PL" sz="4000" b="1" dirty="0" smtClean="0"/>
              <a:t>   czasu służby w obchodzie</a:t>
            </a:r>
          </a:p>
          <a:p>
            <a:pPr algn="ctr"/>
            <a:endParaRPr lang="pl-PL" sz="4000" b="1" dirty="0"/>
          </a:p>
          <a:p>
            <a:r>
              <a:rPr lang="pl-PL" sz="4000" b="1" dirty="0" smtClean="0"/>
              <a:t>	185          spotkań ze społeczeństwem</a:t>
            </a:r>
          </a:p>
          <a:p>
            <a:endParaRPr lang="pl-PL" sz="4000" b="1" dirty="0"/>
          </a:p>
          <a:p>
            <a:r>
              <a:rPr lang="pl-PL" sz="4000" b="1" dirty="0" smtClean="0"/>
              <a:t>	Kontakt poprzez pocztę internetową</a:t>
            </a:r>
          </a:p>
          <a:p>
            <a:r>
              <a:rPr lang="pl-PL" sz="4000" b="1" dirty="0" smtClean="0"/>
              <a:t> 	i służbowe telefony komórkowe</a:t>
            </a:r>
          </a:p>
          <a:p>
            <a:pPr algn="ctr"/>
            <a:r>
              <a:rPr lang="pl-PL" sz="40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32852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296143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Liczba służb w powiecie 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0" y="1420350"/>
            <a:ext cx="903649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/>
              <a:t>Policjanci pionu prewencji Policji </a:t>
            </a:r>
          </a:p>
          <a:p>
            <a:pPr marL="457200" indent="-457200">
              <a:buFontTx/>
              <a:buChar char="-"/>
            </a:pPr>
            <a:r>
              <a:rPr lang="pl-PL" sz="4000" b="1" dirty="0"/>
              <a:t>s</a:t>
            </a:r>
            <a:r>
              <a:rPr lang="pl-PL" sz="4000" b="1" dirty="0" smtClean="0"/>
              <a:t>łużby patrolowo-interwencyjnej</a:t>
            </a:r>
          </a:p>
          <a:p>
            <a:pPr marL="457200" indent="-457200">
              <a:buFontTx/>
              <a:buChar char="-"/>
            </a:pPr>
            <a:r>
              <a:rPr lang="pl-PL" sz="4000" b="1" dirty="0"/>
              <a:t>dzielnicowi </a:t>
            </a:r>
          </a:p>
          <a:p>
            <a:pPr marL="457200" indent="-457200">
              <a:buFontTx/>
              <a:buChar char="-"/>
            </a:pPr>
            <a:r>
              <a:rPr lang="pl-PL" sz="4000" b="1" dirty="0" smtClean="0"/>
              <a:t>służby ruchu drogowego </a:t>
            </a:r>
            <a:r>
              <a:rPr lang="pl-PL" sz="2800" dirty="0" smtClean="0"/>
              <a:t>(44,7%)</a:t>
            </a:r>
          </a:p>
          <a:p>
            <a:r>
              <a:rPr lang="pl-PL" sz="4000" b="1" dirty="0" smtClean="0"/>
              <a:t>w 2018r. wykonali </a:t>
            </a:r>
            <a:r>
              <a:rPr lang="pl-PL" sz="4800" b="1" dirty="0" smtClean="0"/>
              <a:t>11 tys. służb      </a:t>
            </a:r>
            <a:r>
              <a:rPr lang="pl-PL" sz="2000" b="1" dirty="0" smtClean="0"/>
              <a:t>2017-9,5     </a:t>
            </a:r>
          </a:p>
          <a:p>
            <a:r>
              <a:rPr lang="pl-PL" sz="2000" b="1" dirty="0"/>
              <a:t> </a:t>
            </a:r>
            <a:r>
              <a:rPr lang="pl-PL" sz="2000" b="1" dirty="0" smtClean="0"/>
              <a:t>                                  </a:t>
            </a:r>
            <a:r>
              <a:rPr lang="pl-PL" sz="4000" b="1" dirty="0" smtClean="0"/>
              <a:t>średnio 30 służb/dobę         </a:t>
            </a:r>
            <a:r>
              <a:rPr lang="pl-PL" sz="2000" b="1" dirty="0" smtClean="0"/>
              <a:t>2017-26,5</a:t>
            </a:r>
            <a:endParaRPr lang="pl-PL" sz="4000" b="1" dirty="0" smtClean="0"/>
          </a:p>
        </p:txBody>
      </p:sp>
      <p:pic>
        <p:nvPicPr>
          <p:cNvPr id="7" name="Picture 3" descr="H:\prezentacja\100px-POL_policja_korpus_prewencja_ARM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4614" y="5300887"/>
            <a:ext cx="247527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:\prezentacja\100px-POL_policja_korpus_rd_ARM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8752" y="5345432"/>
            <a:ext cx="2448272" cy="156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229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296143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Liczba służb w powiecie 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23528" y="1052736"/>
            <a:ext cx="7956884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Oddziału Prewencji Policji KWP Szczecin</a:t>
            </a:r>
          </a:p>
          <a:p>
            <a:r>
              <a:rPr lang="pl-PL" sz="4000" b="1" dirty="0" smtClean="0"/>
              <a:t>72 razy</a:t>
            </a:r>
            <a:r>
              <a:rPr lang="pl-PL" sz="3200" b="1" dirty="0" smtClean="0"/>
              <a:t> </a:t>
            </a:r>
            <a:r>
              <a:rPr lang="pl-PL" sz="2400" dirty="0" smtClean="0"/>
              <a:t>(śr. co 5 dni)              wykonując</a:t>
            </a:r>
            <a:r>
              <a:rPr lang="pl-PL" sz="2400" b="1" dirty="0" smtClean="0"/>
              <a:t>  </a:t>
            </a:r>
            <a:r>
              <a:rPr lang="pl-PL" sz="4000" b="1" dirty="0" smtClean="0"/>
              <a:t>697</a:t>
            </a:r>
            <a:r>
              <a:rPr lang="pl-PL" sz="3200" b="1" dirty="0" smtClean="0"/>
              <a:t> służb</a:t>
            </a:r>
          </a:p>
          <a:p>
            <a:r>
              <a:rPr lang="pl-PL" sz="2000" dirty="0" smtClean="0"/>
              <a:t>        					2017 </a:t>
            </a:r>
            <a:r>
              <a:rPr lang="pl-PL" sz="2000" dirty="0"/>
              <a:t>– 48 </a:t>
            </a:r>
            <a:r>
              <a:rPr lang="pl-PL" sz="2000" dirty="0" smtClean="0"/>
              <a:t>razy 288 </a:t>
            </a:r>
            <a:r>
              <a:rPr lang="pl-PL" sz="2000" dirty="0"/>
              <a:t>służb</a:t>
            </a:r>
          </a:p>
          <a:p>
            <a:r>
              <a:rPr lang="pl-PL" sz="2400" dirty="0" smtClean="0"/>
              <a:t>- w tym na rzecz bezp. w ruchu drogowym   </a:t>
            </a:r>
            <a:r>
              <a:rPr lang="pl-PL" sz="4000" b="1" dirty="0" smtClean="0"/>
              <a:t>227 służb</a:t>
            </a:r>
          </a:p>
          <a:p>
            <a:endParaRPr lang="pl-PL" sz="800" b="1" dirty="0" smtClean="0"/>
          </a:p>
          <a:p>
            <a:r>
              <a:rPr lang="pl-PL" sz="3200" b="1" dirty="0" smtClean="0"/>
              <a:t>Policji Konnej KWP Szczecin</a:t>
            </a:r>
          </a:p>
          <a:p>
            <a:r>
              <a:rPr lang="pl-PL" sz="4000" b="1" dirty="0" smtClean="0"/>
              <a:t> 22 razy</a:t>
            </a:r>
            <a:r>
              <a:rPr lang="pl-PL" sz="3200" b="1" dirty="0" smtClean="0"/>
              <a:t> </a:t>
            </a:r>
            <a:r>
              <a:rPr lang="pl-PL" sz="2400" dirty="0"/>
              <a:t>(śr. co </a:t>
            </a:r>
            <a:r>
              <a:rPr lang="pl-PL" sz="2400" dirty="0" smtClean="0"/>
              <a:t>17 </a:t>
            </a:r>
            <a:r>
              <a:rPr lang="pl-PL" sz="2400" dirty="0"/>
              <a:t>dni) </a:t>
            </a:r>
            <a:r>
              <a:rPr lang="pl-PL" sz="2400" dirty="0" smtClean="0"/>
              <a:t>          wykonując </a:t>
            </a:r>
            <a:r>
              <a:rPr lang="pl-PL" sz="3200" dirty="0" smtClean="0"/>
              <a:t>	  </a:t>
            </a:r>
            <a:r>
              <a:rPr lang="pl-PL" sz="4000" b="1" dirty="0" smtClean="0"/>
              <a:t>44</a:t>
            </a:r>
            <a:r>
              <a:rPr lang="pl-PL" sz="3200" b="1" dirty="0" smtClean="0"/>
              <a:t> służby</a:t>
            </a:r>
          </a:p>
          <a:p>
            <a:endParaRPr lang="pl-PL" sz="800" b="1" dirty="0" smtClean="0"/>
          </a:p>
          <a:p>
            <a:r>
              <a:rPr lang="pl-PL" sz="3200" b="1" dirty="0" smtClean="0"/>
              <a:t>      </a:t>
            </a:r>
            <a:r>
              <a:rPr lang="pl-PL" sz="3200" dirty="0" smtClean="0"/>
              <a:t>Wspólnych:</a:t>
            </a:r>
          </a:p>
          <a:p>
            <a:pPr marL="457200" indent="-457200">
              <a:buFontTx/>
              <a:buChar char="-"/>
            </a:pPr>
            <a:r>
              <a:rPr lang="pl-PL" sz="3200" b="1" dirty="0" smtClean="0"/>
              <a:t>ze Strażą Graniczną		</a:t>
            </a:r>
            <a:r>
              <a:rPr lang="pl-PL" sz="4000" b="1" dirty="0" smtClean="0"/>
              <a:t>  14 </a:t>
            </a:r>
            <a:r>
              <a:rPr lang="pl-PL" sz="3200" b="1" dirty="0" smtClean="0"/>
              <a:t>służb </a:t>
            </a:r>
            <a:r>
              <a:rPr lang="pl-PL" sz="2000" dirty="0" smtClean="0"/>
              <a:t>(15)</a:t>
            </a:r>
          </a:p>
          <a:p>
            <a:pPr marL="457200" indent="-457200">
              <a:buFontTx/>
              <a:buChar char="-"/>
            </a:pPr>
            <a:r>
              <a:rPr lang="pl-PL" sz="3200" b="1" u="sng" dirty="0" smtClean="0"/>
              <a:t>z Żandarmerią Wojskową	</a:t>
            </a:r>
            <a:r>
              <a:rPr lang="pl-PL" sz="4000" b="1" u="sng" dirty="0" smtClean="0"/>
              <a:t>  </a:t>
            </a:r>
            <a:r>
              <a:rPr lang="pl-PL" sz="4000" b="1" u="sng" dirty="0"/>
              <a:t> </a:t>
            </a:r>
            <a:r>
              <a:rPr lang="pl-PL" sz="4000" b="1" u="sng" dirty="0" smtClean="0"/>
              <a:t> 8 </a:t>
            </a:r>
            <a:r>
              <a:rPr lang="pl-PL" sz="3200" b="1" u="sng" dirty="0" smtClean="0"/>
              <a:t>służb </a:t>
            </a:r>
            <a:r>
              <a:rPr lang="pl-PL" sz="2000" u="sng" dirty="0" smtClean="0"/>
              <a:t>(49)</a:t>
            </a:r>
          </a:p>
          <a:p>
            <a:r>
              <a:rPr lang="pl-PL" sz="3200" b="1" dirty="0" smtClean="0"/>
              <a:t>				    RAZEM</a:t>
            </a:r>
            <a:r>
              <a:rPr lang="pl-PL" sz="5400" b="1" dirty="0" smtClean="0"/>
              <a:t> 763</a:t>
            </a:r>
            <a:endParaRPr lang="pl-PL" sz="5400" b="1" dirty="0"/>
          </a:p>
          <a:p>
            <a:endParaRPr lang="pl-PL" sz="3200" b="1" u="sng" dirty="0" smtClean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979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296143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Liczba służb w powiecie 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39552" y="2348880"/>
            <a:ext cx="835292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Wspólnych ze Strażami:</a:t>
            </a:r>
          </a:p>
          <a:p>
            <a:pPr marL="457200" indent="-457200">
              <a:buFontTx/>
              <a:buChar char="-"/>
            </a:pPr>
            <a:r>
              <a:rPr lang="pl-PL" sz="3200" b="1" dirty="0" smtClean="0"/>
              <a:t>Miejską Polic				</a:t>
            </a:r>
            <a:r>
              <a:rPr lang="pl-PL" sz="4000" b="1" dirty="0" smtClean="0"/>
              <a:t>112 </a:t>
            </a:r>
            <a:r>
              <a:rPr lang="pl-PL" sz="3200" b="1" dirty="0" smtClean="0"/>
              <a:t>służb </a:t>
            </a:r>
            <a:r>
              <a:rPr lang="pl-PL" sz="2000" b="1" dirty="0" smtClean="0"/>
              <a:t>(101)</a:t>
            </a:r>
            <a:endParaRPr lang="pl-PL" sz="3200" b="1" dirty="0" smtClean="0"/>
          </a:p>
          <a:p>
            <a:pPr marL="457200" indent="-457200">
              <a:buFontTx/>
              <a:buChar char="-"/>
            </a:pPr>
            <a:r>
              <a:rPr lang="pl-PL" sz="3200" b="1" dirty="0" smtClean="0"/>
              <a:t>Gminną Dobrej			</a:t>
            </a:r>
            <a:r>
              <a:rPr lang="pl-PL" sz="4000" b="1" dirty="0" smtClean="0"/>
              <a:t>108 </a:t>
            </a:r>
            <a:r>
              <a:rPr lang="pl-PL" sz="3200" b="1" dirty="0" smtClean="0"/>
              <a:t>służb </a:t>
            </a:r>
            <a:r>
              <a:rPr lang="pl-PL" sz="2000" b="1" dirty="0" smtClean="0"/>
              <a:t>(108)</a:t>
            </a:r>
            <a:endParaRPr lang="pl-PL" sz="3200" b="1" dirty="0" smtClean="0"/>
          </a:p>
          <a:p>
            <a:pPr marL="457200" indent="-457200">
              <a:buFontTx/>
              <a:buChar char="-"/>
            </a:pPr>
            <a:r>
              <a:rPr lang="pl-PL" sz="3200" b="1" u="sng" dirty="0" smtClean="0"/>
              <a:t>Gminną Kołbaskowa________</a:t>
            </a:r>
            <a:r>
              <a:rPr lang="pl-PL" sz="4000" b="1" u="sng" dirty="0" smtClean="0"/>
              <a:t>199 </a:t>
            </a:r>
            <a:r>
              <a:rPr lang="pl-PL" sz="3200" b="1" u="sng" dirty="0" smtClean="0"/>
              <a:t>służb </a:t>
            </a:r>
            <a:r>
              <a:rPr lang="pl-PL" sz="2000" b="1" u="sng" dirty="0" smtClean="0"/>
              <a:t>(190)</a:t>
            </a:r>
            <a:endParaRPr lang="pl-PL" sz="4000" b="1" u="sng" dirty="0" smtClean="0"/>
          </a:p>
          <a:p>
            <a:r>
              <a:rPr lang="pl-PL" sz="3200" b="1" dirty="0" smtClean="0"/>
              <a:t>				</a:t>
            </a:r>
          </a:p>
          <a:p>
            <a:r>
              <a:rPr lang="pl-PL" sz="3200" b="1" dirty="0" smtClean="0"/>
              <a:t>RAZEM</a:t>
            </a:r>
            <a:r>
              <a:rPr lang="pl-PL" sz="5400" b="1" dirty="0" smtClean="0"/>
              <a:t> 419</a:t>
            </a:r>
            <a:endParaRPr lang="pl-PL" sz="54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229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296143"/>
          </a:xfrm>
        </p:spPr>
        <p:txBody>
          <a:bodyPr>
            <a:normAutofit fontScale="90000"/>
          </a:bodyPr>
          <a:lstStyle/>
          <a:p>
            <a:r>
              <a:rPr lang="pl-PL" sz="54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Liczba </a:t>
            </a: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osób wylegitymowanych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788024" y="1556792"/>
            <a:ext cx="3591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66 osób / dobę</a:t>
            </a:r>
          </a:p>
          <a:p>
            <a:r>
              <a:rPr lang="pl-PL" sz="2400" b="1" dirty="0" smtClean="0"/>
              <a:t>1 osoba / 21 min.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539552" y="752334"/>
            <a:ext cx="903649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r>
              <a:rPr lang="pl-PL" sz="80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pl-PL" sz="8000" b="1" dirty="0" smtClean="0">
                <a:latin typeface="Arial Narrow" pitchFamily="34" charset="0"/>
                <a:cs typeface="Times New Roman" pitchFamily="18" charset="0"/>
              </a:rPr>
              <a:t>24 232</a:t>
            </a:r>
          </a:p>
          <a:p>
            <a:endParaRPr lang="pl-PL" sz="4000" b="1" dirty="0" smtClean="0">
              <a:latin typeface="Arial Narrow" pitchFamily="34" charset="0"/>
              <a:cs typeface="Times New Roman" pitchFamily="18" charset="0"/>
            </a:endParaRPr>
          </a:p>
          <a:p>
            <a:r>
              <a:rPr lang="pl-PL" sz="8000" b="1" dirty="0" smtClean="0">
                <a:latin typeface="Arial Narrow" pitchFamily="34" charset="0"/>
                <a:cs typeface="Times New Roman" pitchFamily="18" charset="0"/>
              </a:rPr>
              <a:t>        1 607</a:t>
            </a:r>
          </a:p>
          <a:p>
            <a:endParaRPr lang="pl-PL" sz="2800" b="1" dirty="0" smtClean="0">
              <a:latin typeface="Arial Narrow" pitchFamily="34" charset="0"/>
              <a:cs typeface="Times New Roman" pitchFamily="18" charset="0"/>
            </a:endParaRPr>
          </a:p>
          <a:p>
            <a:r>
              <a:rPr lang="pl-PL" sz="8000" b="1" dirty="0" smtClean="0">
                <a:latin typeface="Arial Narrow" pitchFamily="34" charset="0"/>
                <a:cs typeface="Times New Roman" pitchFamily="18" charset="0"/>
              </a:rPr>
              <a:t>      </a:t>
            </a:r>
            <a:r>
              <a:rPr lang="pl-PL" sz="8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pl-PL" sz="8000" b="1" dirty="0" smtClean="0">
                <a:latin typeface="Arial Narrow" pitchFamily="34" charset="0"/>
                <a:cs typeface="Times New Roman" pitchFamily="18" charset="0"/>
              </a:rPr>
              <a:t> 9 603</a:t>
            </a:r>
            <a:r>
              <a:rPr lang="pl-PL" sz="9600" b="1" dirty="0" smtClean="0">
                <a:latin typeface="Arial Narrow" pitchFamily="34" charset="0"/>
                <a:cs typeface="Times New Roman" pitchFamily="18" charset="0"/>
              </a:rPr>
              <a:t> </a:t>
            </a:r>
          </a:p>
          <a:p>
            <a:r>
              <a:rPr lang="pl-PL" sz="3600" b="1" dirty="0" smtClean="0">
                <a:latin typeface="Arial Narrow" pitchFamily="34" charset="0"/>
                <a:cs typeface="Times New Roman" pitchFamily="18" charset="0"/>
              </a:rPr>
              <a:t>		</a:t>
            </a:r>
          </a:p>
          <a:p>
            <a:r>
              <a:rPr lang="pl-PL" sz="3600" b="1" dirty="0">
                <a:latin typeface="Arial Narrow" pitchFamily="34" charset="0"/>
                <a:cs typeface="Times New Roman" pitchFamily="18" charset="0"/>
              </a:rPr>
              <a:t>	</a:t>
            </a:r>
            <a:r>
              <a:rPr lang="pl-PL" sz="3600" b="1" dirty="0" smtClean="0">
                <a:latin typeface="Arial Narrow" pitchFamily="34" charset="0"/>
                <a:cs typeface="Times New Roman" pitchFamily="18" charset="0"/>
              </a:rPr>
              <a:t>		</a:t>
            </a:r>
            <a:endParaRPr lang="pl-PL" sz="3600" dirty="0"/>
          </a:p>
        </p:txBody>
      </p:sp>
      <p:sp>
        <p:nvSpPr>
          <p:cNvPr id="14" name="Tytuł 1"/>
          <p:cNvSpPr txBox="1">
            <a:spLocks/>
          </p:cNvSpPr>
          <p:nvPr/>
        </p:nvSpPr>
        <p:spPr>
          <a:xfrm>
            <a:off x="251520" y="2348880"/>
            <a:ext cx="7409312" cy="1296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    osób doprowadzonych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5" name="Tytuł 1"/>
          <p:cNvSpPr txBox="1">
            <a:spLocks/>
          </p:cNvSpPr>
          <p:nvPr/>
        </p:nvSpPr>
        <p:spPr>
          <a:xfrm>
            <a:off x="395536" y="4077072"/>
            <a:ext cx="7409312" cy="1296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   </a:t>
            </a:r>
            <a:r>
              <a:rPr kumimoji="0" lang="pl-PL" sz="36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wywiadów i ustaleń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0" name="Picture 3" descr="H:\prezentacja\100px-POL_policja_korpus_prewencja_ARM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8725" y="5273824"/>
            <a:ext cx="247527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445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296143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Interwencje ogółem 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Interwencje domowe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78519888"/>
              </p:ext>
            </p:extLst>
          </p:nvPr>
        </p:nvGraphicFramePr>
        <p:xfrm>
          <a:off x="-104330" y="885941"/>
          <a:ext cx="9140826" cy="5373688"/>
        </p:xfrm>
        <a:graphic>
          <a:graphicData uri="http://schemas.openxmlformats.org/presentationml/2006/ole">
            <p:oleObj spid="_x0000_s86131" name="Arkusz" r:id="rId4" imgW="7886806" imgH="3809796" progId="Excel.Sheet.8">
              <p:embed/>
            </p:oleObj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651775" y="2304901"/>
            <a:ext cx="108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19,1%</a:t>
            </a:r>
            <a:endParaRPr lang="pl-PL" sz="2800" b="1" dirty="0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712682" y="2209248"/>
            <a:ext cx="503361" cy="56181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>
              <a:rot lat="0" lon="0" rev="10799999"/>
            </a:camera>
            <a:lightRig rig="threePt" dir="t"/>
          </a:scene3d>
        </p:spPr>
        <p:txBody>
          <a:bodyPr wrap="none" anchor="ctr"/>
          <a:lstStyle/>
          <a:p>
            <a:endParaRPr lang="pl-PL">
              <a:solidFill>
                <a:srgbClr val="00B0F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1986259" y="2979790"/>
            <a:ext cx="1477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/>
              <a:t>co 51 min.</a:t>
            </a:r>
            <a:endParaRPr lang="pl-PL" sz="24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3531319" y="1409951"/>
            <a:ext cx="108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33,5%</a:t>
            </a:r>
            <a:endParaRPr lang="pl-PL" sz="2800" b="1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892194" y="4095711"/>
            <a:ext cx="492443" cy="111985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sz="2000" dirty="0" smtClean="0">
                <a:latin typeface="Arial Black" pitchFamily="34" charset="0"/>
              </a:rPr>
              <a:t>ogółem</a:t>
            </a:r>
            <a:endParaRPr lang="pl-PL" sz="2000" dirty="0">
              <a:latin typeface="Arial Black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3802485" y="4041227"/>
            <a:ext cx="492443" cy="111985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sz="2000" dirty="0" smtClean="0">
                <a:latin typeface="Arial Black" pitchFamily="34" charset="0"/>
              </a:rPr>
              <a:t>ogółem</a:t>
            </a:r>
            <a:endParaRPr lang="pl-PL" sz="2000" dirty="0">
              <a:latin typeface="Arial Black" pitchFamily="34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2593561" y="3542805"/>
            <a:ext cx="492443" cy="203889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sz="2000" dirty="0">
                <a:latin typeface="Arial Black" pitchFamily="34" charset="0"/>
              </a:rPr>
              <a:t>d</a:t>
            </a:r>
            <a:r>
              <a:rPr lang="pl-PL" sz="2000" dirty="0" smtClean="0">
                <a:latin typeface="Arial Black" pitchFamily="34" charset="0"/>
              </a:rPr>
              <a:t>omowe 7,5%</a:t>
            </a:r>
            <a:endParaRPr lang="pl-PL" sz="2000" dirty="0">
              <a:latin typeface="Arial Black" pitchFamily="34" charset="0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33288" y="6425210"/>
            <a:ext cx="905283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i="1" dirty="0" smtClean="0">
                <a:latin typeface="Arial" pitchFamily="34" charset="0"/>
                <a:cs typeface="Arial" pitchFamily="34" charset="0"/>
              </a:rPr>
              <a:t>Interwencje własne  stanowiły 37,1%  tj. 4777 interwencji własnych</a:t>
            </a: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auto">
          <a:xfrm>
            <a:off x="4748369" y="1217566"/>
            <a:ext cx="503361" cy="56181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>
              <a:rot lat="0" lon="0" rev="10799999"/>
            </a:camera>
            <a:lightRig rig="threePt" dir="t"/>
          </a:scene3d>
        </p:spPr>
        <p:txBody>
          <a:bodyPr wrap="none" anchor="ctr"/>
          <a:lstStyle/>
          <a:p>
            <a:endParaRPr lang="pl-PL">
              <a:solidFill>
                <a:srgbClr val="00B0F0"/>
              </a:solidFill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4491940" y="3008289"/>
            <a:ext cx="1477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/>
              <a:t>co 34 min.</a:t>
            </a:r>
            <a:endParaRPr lang="pl-PL" sz="2400" dirty="0"/>
          </a:p>
        </p:txBody>
      </p:sp>
      <p:sp>
        <p:nvSpPr>
          <p:cNvPr id="22" name="pole tekstowe 21"/>
          <p:cNvSpPr txBox="1"/>
          <p:nvPr/>
        </p:nvSpPr>
        <p:spPr>
          <a:xfrm>
            <a:off x="5723047" y="3542805"/>
            <a:ext cx="492443" cy="203889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sz="2000" dirty="0">
                <a:latin typeface="Arial Black" pitchFamily="34" charset="0"/>
              </a:rPr>
              <a:t>d</a:t>
            </a:r>
            <a:r>
              <a:rPr lang="pl-PL" sz="2000" dirty="0" smtClean="0">
                <a:latin typeface="Arial Black" pitchFamily="34" charset="0"/>
              </a:rPr>
              <a:t>omowe 6,8%</a:t>
            </a:r>
            <a:endParaRPr lang="pl-PL" sz="2000" dirty="0">
              <a:latin typeface="Arial Black" pitchFamily="34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8544053" y="3518069"/>
            <a:ext cx="492443" cy="203889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sz="2000" dirty="0">
                <a:latin typeface="Arial Black" pitchFamily="34" charset="0"/>
              </a:rPr>
              <a:t>d</a:t>
            </a:r>
            <a:r>
              <a:rPr lang="pl-PL" sz="2000" dirty="0" smtClean="0">
                <a:latin typeface="Arial Black" pitchFamily="34" charset="0"/>
              </a:rPr>
              <a:t>omowe 4,9%</a:t>
            </a:r>
            <a:endParaRPr lang="pl-PL" sz="2000" dirty="0">
              <a:latin typeface="Arial Black" pitchFamily="34" charset="0"/>
            </a:endParaRPr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24" name="AutoShape 7"/>
          <p:cNvSpPr>
            <a:spLocks noChangeArrowheads="1"/>
          </p:cNvSpPr>
          <p:nvPr/>
        </p:nvSpPr>
        <p:spPr bwMode="auto">
          <a:xfrm rot="10800000">
            <a:off x="6660550" y="1632150"/>
            <a:ext cx="503361" cy="56181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>
              <a:rot lat="0" lon="0" rev="10799999"/>
            </a:camera>
            <a:lightRig rig="threePt" dir="t"/>
          </a:scene3d>
        </p:spPr>
        <p:txBody>
          <a:bodyPr wrap="none" anchor="ctr"/>
          <a:lstStyle/>
          <a:p>
            <a:endParaRPr lang="pl-PL">
              <a:solidFill>
                <a:srgbClr val="00B0F0"/>
              </a:solidFill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7163911" y="1757805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16%</a:t>
            </a:r>
            <a:endParaRPr lang="pl-PL" sz="2800" b="1" dirty="0"/>
          </a:p>
        </p:txBody>
      </p:sp>
      <p:sp>
        <p:nvSpPr>
          <p:cNvPr id="28" name="pole tekstowe 27"/>
          <p:cNvSpPr txBox="1"/>
          <p:nvPr/>
        </p:nvSpPr>
        <p:spPr>
          <a:xfrm>
            <a:off x="7385973" y="3024122"/>
            <a:ext cx="1477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c</a:t>
            </a:r>
            <a:r>
              <a:rPr lang="pl-PL" sz="2400" dirty="0" smtClean="0"/>
              <a:t>o 40 min.</a:t>
            </a:r>
            <a:endParaRPr lang="pl-PL" sz="2400" dirty="0"/>
          </a:p>
        </p:txBody>
      </p:sp>
      <p:sp>
        <p:nvSpPr>
          <p:cNvPr id="29" name="pole tekstowe 28"/>
          <p:cNvSpPr txBox="1"/>
          <p:nvPr/>
        </p:nvSpPr>
        <p:spPr>
          <a:xfrm>
            <a:off x="6685749" y="4172157"/>
            <a:ext cx="492443" cy="111985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sz="2000" dirty="0" smtClean="0">
                <a:latin typeface="Arial Black" pitchFamily="34" charset="0"/>
              </a:rPr>
              <a:t>ogółem</a:t>
            </a:r>
            <a:endParaRPr lang="pl-PL" sz="2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45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7409312" cy="1916832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Procedura 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Niebieskiej Karty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0" y="1340768"/>
            <a:ext cx="903649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</a:p>
          <a:p>
            <a:r>
              <a:rPr lang="pl-PL" sz="6600" b="1" dirty="0" smtClean="0">
                <a:latin typeface="Times New Roman" pitchFamily="18" charset="0"/>
                <a:cs typeface="Times New Roman" pitchFamily="18" charset="0"/>
              </a:rPr>
              <a:t>     		     </a:t>
            </a:r>
            <a:r>
              <a:rPr lang="pl-PL" sz="2800" dirty="0" smtClean="0">
                <a:latin typeface="Arial" pitchFamily="34" charset="0"/>
                <a:cs typeface="Arial" pitchFamily="34" charset="0"/>
              </a:rPr>
              <a:t>ogółem</a:t>
            </a:r>
          </a:p>
          <a:p>
            <a:r>
              <a:rPr lang="pl-PL" sz="4800" b="1" dirty="0" smtClean="0"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pl-PL" sz="4800" b="1" dirty="0" smtClean="0">
                <a:latin typeface="Arial Narrow" pitchFamily="34" charset="0"/>
                <a:cs typeface="Times New Roman" pitchFamily="18" charset="0"/>
              </a:rPr>
              <a:t>109        195       222      200</a:t>
            </a:r>
          </a:p>
          <a:p>
            <a:pPr algn="ctr"/>
            <a:r>
              <a:rPr lang="pl-PL" sz="3200" dirty="0" smtClean="0">
                <a:latin typeface="Arial Narrow" pitchFamily="34" charset="0"/>
                <a:cs typeface="Times New Roman" pitchFamily="18" charset="0"/>
              </a:rPr>
              <a:t>w tym nowe - wszczynające procedurę</a:t>
            </a:r>
          </a:p>
          <a:p>
            <a:r>
              <a:rPr lang="pl-PL" sz="6000" b="1" dirty="0" smtClean="0">
                <a:latin typeface="Arial Narrow" pitchFamily="34" charset="0"/>
                <a:cs typeface="Times New Roman" pitchFamily="18" charset="0"/>
              </a:rPr>
              <a:t>        </a:t>
            </a:r>
            <a:r>
              <a:rPr lang="pl-PL" sz="4800" b="1" dirty="0" smtClean="0">
                <a:latin typeface="Arial Narrow" pitchFamily="34" charset="0"/>
                <a:cs typeface="Times New Roman" pitchFamily="18" charset="0"/>
              </a:rPr>
              <a:t>96        146       180      183</a:t>
            </a:r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pl-PL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800" dirty="0" smtClean="0">
                <a:latin typeface="Arial Narrow" pitchFamily="34" charset="0"/>
                <a:cs typeface="Times New Roman" pitchFamily="18" charset="0"/>
              </a:rPr>
              <a:t>                            art. 207 k.k. wszczęte/stwierdzone</a:t>
            </a:r>
            <a:endParaRPr lang="pl-PL" sz="2800" dirty="0">
              <a:latin typeface="Arial Narrow" pitchFamily="34" charset="0"/>
              <a:cs typeface="Times New Roman" pitchFamily="18" charset="0"/>
            </a:endParaRPr>
          </a:p>
          <a:p>
            <a:r>
              <a:rPr lang="pl-PL" sz="2800" dirty="0" smtClean="0">
                <a:latin typeface="Arial Narrow" pitchFamily="34" charset="0"/>
                <a:cs typeface="Times New Roman" pitchFamily="18" charset="0"/>
              </a:rPr>
              <a:t>            </a:t>
            </a:r>
            <a:r>
              <a:rPr lang="pl-PL" sz="4000" dirty="0" smtClean="0">
                <a:latin typeface="Arial Narrow" pitchFamily="34" charset="0"/>
                <a:cs typeface="Times New Roman" pitchFamily="18" charset="0"/>
              </a:rPr>
              <a:t>45/24        61/31       41/26      62/28</a:t>
            </a:r>
            <a:endParaRPr lang="pl-PL" sz="60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1043608" y="1755003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latin typeface="Arial" pitchFamily="34" charset="0"/>
                <a:cs typeface="Arial" pitchFamily="34" charset="0"/>
              </a:rPr>
              <a:t>2015	2016	2017	2018	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456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7409312" cy="1916832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Osiągnięty czas reakcji 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na zgłoszenie w 2018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0" y="2204864"/>
            <a:ext cx="903649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</a:p>
          <a:p>
            <a:r>
              <a:rPr lang="pl-PL" sz="66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r>
              <a:rPr lang="pl-PL" sz="66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l-PL" sz="6000" b="1" dirty="0">
                <a:latin typeface="Arial Narrow" pitchFamily="34" charset="0"/>
                <a:cs typeface="Times New Roman" pitchFamily="18" charset="0"/>
              </a:rPr>
              <a:t>9</a:t>
            </a:r>
            <a:r>
              <a:rPr lang="pl-PL" sz="6000" b="1" dirty="0" smtClean="0">
                <a:latin typeface="Arial Narrow" pitchFamily="34" charset="0"/>
                <a:cs typeface="Times New Roman" pitchFamily="18" charset="0"/>
              </a:rPr>
              <a:t> min. 7 s.</a:t>
            </a:r>
            <a:r>
              <a:rPr lang="pl-PL" sz="6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pl-PL" sz="6000" b="1" dirty="0" smtClean="0">
                <a:latin typeface="Arial Narrow" pitchFamily="34" charset="0"/>
                <a:cs typeface="Times New Roman" pitchFamily="18" charset="0"/>
              </a:rPr>
              <a:t>  </a:t>
            </a:r>
            <a:r>
              <a:rPr lang="pl-PL" sz="6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pl-PL" sz="6000" b="1" dirty="0" smtClean="0">
                <a:latin typeface="Arial Narrow" pitchFamily="34" charset="0"/>
                <a:cs typeface="Times New Roman" pitchFamily="18" charset="0"/>
              </a:rPr>
              <a:t>   </a:t>
            </a:r>
            <a:r>
              <a:rPr lang="pl-PL" sz="6000" dirty="0" smtClean="0">
                <a:latin typeface="Arial Narrow" pitchFamily="34" charset="0"/>
                <a:cs typeface="Times New Roman" pitchFamily="18" charset="0"/>
              </a:rPr>
              <a:t>11 min. </a:t>
            </a:r>
            <a:r>
              <a:rPr lang="pl-PL" sz="6000" dirty="0">
                <a:latin typeface="Arial Narrow" pitchFamily="34" charset="0"/>
                <a:cs typeface="Times New Roman" pitchFamily="18" charset="0"/>
              </a:rPr>
              <a:t>7</a:t>
            </a:r>
            <a:r>
              <a:rPr lang="pl-PL" sz="6000" dirty="0" smtClean="0">
                <a:latin typeface="Arial Narrow" pitchFamily="34" charset="0"/>
                <a:cs typeface="Times New Roman" pitchFamily="18" charset="0"/>
              </a:rPr>
              <a:t> s.</a:t>
            </a:r>
          </a:p>
          <a:p>
            <a:pPr algn="ctr"/>
            <a:endParaRPr lang="pl-PL" sz="3600" dirty="0" smtClean="0">
              <a:latin typeface="Arial Narrow" pitchFamily="34" charset="0"/>
              <a:cs typeface="Times New Roman" pitchFamily="18" charset="0"/>
            </a:endParaRPr>
          </a:p>
          <a:p>
            <a:pPr algn="ctr"/>
            <a:r>
              <a:rPr lang="pl-PL" sz="3600" dirty="0" smtClean="0">
                <a:latin typeface="Arial Narrow" pitchFamily="34" charset="0"/>
                <a:cs typeface="Times New Roman" pitchFamily="18" charset="0"/>
              </a:rPr>
              <a:t>średni czas reakcji</a:t>
            </a:r>
            <a:endParaRPr lang="pl-PL" sz="6000" dirty="0" smtClean="0">
              <a:latin typeface="Arial Narrow" pitchFamily="34" charset="0"/>
              <a:cs typeface="Times New Roman" pitchFamily="18" charset="0"/>
            </a:endParaRPr>
          </a:p>
          <a:p>
            <a:pPr algn="ctr"/>
            <a:r>
              <a:rPr lang="pl-PL" sz="6000" dirty="0" smtClean="0">
                <a:latin typeface="Arial Narrow" pitchFamily="34" charset="0"/>
                <a:cs typeface="Times New Roman" pitchFamily="18" charset="0"/>
              </a:rPr>
              <a:t>  10 min 31 s.</a:t>
            </a:r>
            <a:endParaRPr lang="pl-PL" sz="2800" b="1" dirty="0" smtClean="0">
              <a:latin typeface="Arial Narrow" pitchFamily="34" charset="0"/>
              <a:cs typeface="Times New Roman" pitchFamily="18" charset="0"/>
            </a:endParaRPr>
          </a:p>
          <a:p>
            <a:pPr algn="ctr"/>
            <a:r>
              <a:rPr lang="pl-PL" sz="6000" dirty="0" smtClean="0">
                <a:latin typeface="Arial Narrow" pitchFamily="34" charset="0"/>
                <a:cs typeface="Times New Roman" pitchFamily="18" charset="0"/>
              </a:rPr>
              <a:t>	</a:t>
            </a:r>
            <a:endParaRPr lang="pl-PL" sz="6000" dirty="0"/>
          </a:p>
          <a:p>
            <a:endParaRPr lang="pl-PL" sz="60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1187623" y="2315320"/>
            <a:ext cx="3591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Arial" pitchFamily="34" charset="0"/>
                <a:cs typeface="Arial" pitchFamily="34" charset="0"/>
              </a:rPr>
              <a:t>PILNE </a:t>
            </a:r>
          </a:p>
          <a:p>
            <a:r>
              <a:rPr lang="pl-PL" sz="3600" b="1" dirty="0" smtClean="0">
                <a:latin typeface="Arial" pitchFamily="34" charset="0"/>
                <a:cs typeface="Arial" pitchFamily="34" charset="0"/>
              </a:rPr>
              <a:t>interwencje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5580112" y="2276872"/>
            <a:ext cx="3392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latin typeface="Arial" pitchFamily="34" charset="0"/>
                <a:cs typeface="Arial" pitchFamily="34" charset="0"/>
              </a:rPr>
              <a:t>Pozostałe interwencje</a:t>
            </a:r>
            <a:endParaRPr lang="pl-PL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11560" y="4941168"/>
            <a:ext cx="424847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i="1" dirty="0" smtClean="0">
                <a:latin typeface="Arial" pitchFamily="34" charset="0"/>
                <a:cs typeface="Arial" pitchFamily="34" charset="0"/>
              </a:rPr>
              <a:t>Założenie - nie więcej niż 8m30s.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445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7409312" cy="2214554"/>
          </a:xfrm>
        </p:spPr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Liczba ujawnionych wykroczeń szczególnie uciążliwych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491372" y="2786058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0" y="1052736"/>
            <a:ext cx="939653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</a:p>
          <a:p>
            <a:r>
              <a:rPr lang="pl-PL" sz="66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pl-PL" sz="6000" b="1" dirty="0" smtClean="0">
                <a:latin typeface="Arial Narrow" pitchFamily="34" charset="0"/>
                <a:cs typeface="Times New Roman" pitchFamily="18" charset="0"/>
              </a:rPr>
              <a:t>3 974	   4 098   	4 770	   3755</a:t>
            </a:r>
          </a:p>
          <a:p>
            <a:endParaRPr lang="pl-PL" sz="3200" b="1" dirty="0" smtClean="0">
              <a:latin typeface="Arial Narrow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pl-PL" sz="32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pl-PL" sz="3200" b="1" i="1" dirty="0" smtClean="0">
                <a:latin typeface="Arial Narrow" pitchFamily="34" charset="0"/>
                <a:cs typeface="Times New Roman" pitchFamily="18" charset="0"/>
              </a:rPr>
              <a:t>p-ko porządkowi i spokojowi (art.50,51 KW)</a:t>
            </a:r>
          </a:p>
          <a:p>
            <a:pPr>
              <a:buFontTx/>
              <a:buChar char="-"/>
            </a:pPr>
            <a:r>
              <a:rPr lang="pl-PL" sz="3200" b="1" i="1" dirty="0" smtClean="0">
                <a:latin typeface="Arial Narrow" pitchFamily="34" charset="0"/>
                <a:cs typeface="Times New Roman" pitchFamily="18" charset="0"/>
              </a:rPr>
              <a:t> p-ko obyczajności publicznej (140,141 KW)</a:t>
            </a:r>
          </a:p>
          <a:p>
            <a:pPr>
              <a:buFontTx/>
              <a:buChar char="-"/>
            </a:pPr>
            <a:r>
              <a:rPr lang="pl-PL" sz="3200" b="1" i="1" dirty="0" smtClean="0">
                <a:latin typeface="Arial Narrow" pitchFamily="34" charset="0"/>
                <a:cs typeface="Times New Roman" pitchFamily="18" charset="0"/>
              </a:rPr>
              <a:t> p-ko rządzeniom użytku publicznego (art.143,145 KW)</a:t>
            </a:r>
          </a:p>
          <a:p>
            <a:pPr>
              <a:buFontTx/>
              <a:buChar char="-"/>
            </a:pPr>
            <a:r>
              <a:rPr lang="pl-PL" sz="3200" b="1" i="1" dirty="0" smtClean="0">
                <a:latin typeface="Arial Narrow" pitchFamily="34" charset="0"/>
                <a:cs typeface="Times New Roman" pitchFamily="18" charset="0"/>
              </a:rPr>
              <a:t> naruszenie ustawy o wychowaniu w trzeźwości (art.43’)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638192" y="2191677"/>
            <a:ext cx="8398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2015            2016            2017             2018</a:t>
            </a:r>
            <a:endParaRPr lang="pl-PL" sz="3600" dirty="0"/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 rot="10800000">
            <a:off x="8443074" y="2887493"/>
            <a:ext cx="421022" cy="565785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>
              <a:rot lat="0" lon="0" rev="10799999"/>
            </a:camera>
            <a:lightRig rig="threePt" dir="t"/>
          </a:scene3d>
        </p:spPr>
        <p:txBody>
          <a:bodyPr wrap="none" anchor="ctr"/>
          <a:lstStyle/>
          <a:p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8067596" y="3409511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/>
              <a:t>21,3%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xmlns="" val="153592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296143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Badanie CBOS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2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5-12 kwiecień 2018r. (N=1140)</a:t>
            </a: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8" name="Wykres 7"/>
          <p:cNvGraphicFramePr/>
          <p:nvPr>
            <p:extLst>
              <p:ext uri="{D42A27DB-BD31-4B8C-83A1-F6EECF244321}">
                <p14:modId xmlns:p14="http://schemas.microsoft.com/office/powerpoint/2010/main" xmlns="" val="4042603840"/>
              </p:ext>
            </p:extLst>
          </p:nvPr>
        </p:nvGraphicFramePr>
        <p:xfrm>
          <a:off x="-33398" y="912776"/>
          <a:ext cx="9144000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465788" y="5876586"/>
            <a:ext cx="849694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Czy 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Pana(i) zdaniem Polska jest krajem w którym żyje się bezpiecznie </a:t>
            </a:r>
            <a:r>
              <a:rPr kumimoji="0" 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?</a:t>
            </a:r>
            <a:endParaRPr kumimoji="0" lang="pl-PL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879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296143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Liczba wypadków drogowych – liczba rannych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18591497"/>
              </p:ext>
            </p:extLst>
          </p:nvPr>
        </p:nvGraphicFramePr>
        <p:xfrm>
          <a:off x="28575" y="1139825"/>
          <a:ext cx="9139238" cy="5295900"/>
        </p:xfrm>
        <a:graphic>
          <a:graphicData uri="http://schemas.openxmlformats.org/presentationml/2006/ole">
            <p:oleObj spid="_x0000_s89202" name="Arkusz" r:id="rId3" imgW="7886806" imgH="3809796" progId="Excel.Sheet.8">
              <p:embed/>
            </p:oleObj>
          </a:graphicData>
        </a:graphic>
      </p:graphicFrame>
      <p:sp>
        <p:nvSpPr>
          <p:cNvPr id="12" name="pole tekstowe 11"/>
          <p:cNvSpPr txBox="1"/>
          <p:nvPr/>
        </p:nvSpPr>
        <p:spPr>
          <a:xfrm>
            <a:off x="795069" y="3889095"/>
            <a:ext cx="492443" cy="126252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sz="2000" dirty="0" smtClean="0">
                <a:latin typeface="Arial Black" pitchFamily="34" charset="0"/>
              </a:rPr>
              <a:t>wypadki</a:t>
            </a:r>
            <a:endParaRPr lang="pl-PL" sz="2000" dirty="0">
              <a:latin typeface="Arial Black" pitchFamily="3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2977176" y="4083519"/>
            <a:ext cx="492443" cy="126252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sz="2000" dirty="0" smtClean="0">
                <a:latin typeface="Arial Black" pitchFamily="34" charset="0"/>
              </a:rPr>
              <a:t>wypadki</a:t>
            </a:r>
            <a:endParaRPr lang="pl-PL" sz="2000" dirty="0">
              <a:latin typeface="Arial Black" pitchFamily="34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3662080" y="3632495"/>
            <a:ext cx="492443" cy="181030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sz="2000" dirty="0">
                <a:latin typeface="Arial Black" pitchFamily="34" charset="0"/>
              </a:rPr>
              <a:t>o</a:t>
            </a:r>
            <a:r>
              <a:rPr lang="pl-PL" sz="2000" dirty="0" smtClean="0">
                <a:latin typeface="Arial Black" pitchFamily="34" charset="0"/>
              </a:rPr>
              <a:t>soby ranne</a:t>
            </a:r>
            <a:endParaRPr lang="pl-PL" sz="2000" dirty="0">
              <a:latin typeface="Arial Black" pitchFamily="34" charset="0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1482759" y="3573016"/>
            <a:ext cx="492443" cy="181030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sz="2000" dirty="0">
                <a:latin typeface="Arial Black" pitchFamily="34" charset="0"/>
              </a:rPr>
              <a:t>o</a:t>
            </a:r>
            <a:r>
              <a:rPr lang="pl-PL" sz="2000" dirty="0" smtClean="0">
                <a:latin typeface="Arial Black" pitchFamily="34" charset="0"/>
              </a:rPr>
              <a:t>soby ranne</a:t>
            </a:r>
            <a:endParaRPr lang="pl-PL" sz="2000" dirty="0">
              <a:latin typeface="Arial Black" pitchFamily="3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5841335" y="3836200"/>
            <a:ext cx="492443" cy="181030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sz="2000" dirty="0">
                <a:latin typeface="Arial Black" pitchFamily="34" charset="0"/>
              </a:rPr>
              <a:t>o</a:t>
            </a:r>
            <a:r>
              <a:rPr lang="pl-PL" sz="2000" dirty="0" smtClean="0">
                <a:latin typeface="Arial Black" pitchFamily="34" charset="0"/>
              </a:rPr>
              <a:t>soby ranne</a:t>
            </a:r>
            <a:endParaRPr lang="pl-PL" sz="2000" dirty="0">
              <a:latin typeface="Arial Black" pitchFamily="3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5156497" y="4110090"/>
            <a:ext cx="492443" cy="126252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sz="2000" dirty="0" smtClean="0">
                <a:latin typeface="Arial Black" pitchFamily="34" charset="0"/>
              </a:rPr>
              <a:t>wypadki</a:t>
            </a:r>
            <a:endParaRPr lang="pl-PL" sz="2000" dirty="0">
              <a:latin typeface="Arial Black" pitchFamily="34" charset="0"/>
            </a:endParaRPr>
          </a:p>
        </p:txBody>
      </p:sp>
      <p:pic>
        <p:nvPicPr>
          <p:cNvPr id="26" name="Obraz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27" name="pole tekstowe 26"/>
          <p:cNvSpPr txBox="1"/>
          <p:nvPr/>
        </p:nvSpPr>
        <p:spPr>
          <a:xfrm>
            <a:off x="7945287" y="3784716"/>
            <a:ext cx="492443" cy="181030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sz="2000" dirty="0">
                <a:latin typeface="Arial Black" pitchFamily="34" charset="0"/>
              </a:rPr>
              <a:t>o</a:t>
            </a:r>
            <a:r>
              <a:rPr lang="pl-PL" sz="2000" dirty="0" smtClean="0">
                <a:latin typeface="Arial Black" pitchFamily="34" charset="0"/>
              </a:rPr>
              <a:t>soby ranne</a:t>
            </a:r>
            <a:endParaRPr lang="pl-PL" sz="2000" dirty="0">
              <a:latin typeface="Arial Black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7295519" y="4058605"/>
            <a:ext cx="492443" cy="126252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sz="2000" dirty="0" smtClean="0">
                <a:latin typeface="Arial Black" pitchFamily="34" charset="0"/>
              </a:rPr>
              <a:t>wypadki</a:t>
            </a:r>
            <a:endParaRPr lang="pl-PL" sz="2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45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6912768" cy="1296143"/>
          </a:xfrm>
        </p:spPr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           Wypadki drogowe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          w gminach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                 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31" name="Picture 7" descr="F:\odprawa police 2016\mapa-powiat-policki grana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2000"/>
                    </a14:imgEffect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845" y="704429"/>
            <a:ext cx="3079969" cy="6153569"/>
          </a:xfrm>
          <a:prstGeom prst="rect">
            <a:avLst/>
          </a:prstGeom>
          <a:noFill/>
          <a:effectLst>
            <a:outerShdw blurRad="1117600" dist="584200" dir="7680000" sx="118000" sy="118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dobraszczecinska.pl/ug/images/grafika/nowewarpno_her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74" y="1196752"/>
            <a:ext cx="985347" cy="111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policki.maxpanel2.pl/policki33/images/Grafiki/Herby_Gmin/herb_gmina_dobr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956" y="3809839"/>
            <a:ext cx="775846" cy="97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http://www.dioblina.eu/files/dioblina/styles/fullscreen/public/pgl/0/0/1/emblem-gmina-police-25481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000" y="2554232"/>
            <a:ext cx="828093" cy="98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://www.zpokolbaskowo.pl/upload/201509/gmina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884" y="5085184"/>
            <a:ext cx="82809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074" name="Picture 2" descr="F:\odprawa police 2016\KRES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324" y="2179424"/>
            <a:ext cx="5105564" cy="3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odprawa police 2016\KRES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4220" y="3230163"/>
            <a:ext cx="5105564" cy="3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:\odprawa police 2016\KRES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7931" y="4297408"/>
            <a:ext cx="5105564" cy="3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:\odprawa police 2016\KRES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7214" y="5415355"/>
            <a:ext cx="5105564" cy="3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6746478" y="2022952"/>
            <a:ext cx="2477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Gmina Nowe Warpno</a:t>
            </a:r>
            <a:endParaRPr lang="pl-PL" sz="2000" b="1" dirty="0"/>
          </a:p>
        </p:txBody>
      </p:sp>
      <p:sp>
        <p:nvSpPr>
          <p:cNvPr id="20" name="pole tekstowe 19"/>
          <p:cNvSpPr txBox="1"/>
          <p:nvPr/>
        </p:nvSpPr>
        <p:spPr>
          <a:xfrm>
            <a:off x="7526709" y="3057415"/>
            <a:ext cx="1573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Gmina Police</a:t>
            </a:r>
            <a:endParaRPr lang="pl-PL" sz="2000" b="1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7506035" y="4172337"/>
            <a:ext cx="1591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Gmina Dobra</a:t>
            </a:r>
            <a:endParaRPr lang="pl-PL" sz="2000" b="1" dirty="0"/>
          </a:p>
        </p:txBody>
      </p:sp>
      <p:sp>
        <p:nvSpPr>
          <p:cNvPr id="22" name="pole tekstowe 21"/>
          <p:cNvSpPr txBox="1"/>
          <p:nvPr/>
        </p:nvSpPr>
        <p:spPr>
          <a:xfrm>
            <a:off x="6993917" y="5255790"/>
            <a:ext cx="2230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Gmina Kołbaskowo</a:t>
            </a:r>
            <a:endParaRPr lang="pl-PL" sz="20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113053" y="4887958"/>
            <a:ext cx="2822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/>
              <a:t>  9 wypadków</a:t>
            </a:r>
            <a:endParaRPr lang="pl-PL" sz="3600" b="1" dirty="0"/>
          </a:p>
        </p:txBody>
      </p:sp>
      <p:sp>
        <p:nvSpPr>
          <p:cNvPr id="25" name="pole tekstowe 24"/>
          <p:cNvSpPr txBox="1"/>
          <p:nvPr/>
        </p:nvSpPr>
        <p:spPr>
          <a:xfrm>
            <a:off x="4113053" y="3762207"/>
            <a:ext cx="2926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/>
              <a:t> </a:t>
            </a:r>
            <a:r>
              <a:rPr lang="pl-PL" sz="3600" b="1" dirty="0"/>
              <a:t> </a:t>
            </a:r>
            <a:r>
              <a:rPr lang="pl-PL" sz="3600" b="1" dirty="0" smtClean="0"/>
              <a:t>7 wypadków</a:t>
            </a:r>
            <a:endParaRPr lang="pl-PL" sz="3600" b="1" dirty="0"/>
          </a:p>
        </p:txBody>
      </p:sp>
      <p:sp>
        <p:nvSpPr>
          <p:cNvPr id="26" name="pole tekstowe 25"/>
          <p:cNvSpPr txBox="1"/>
          <p:nvPr/>
        </p:nvSpPr>
        <p:spPr>
          <a:xfrm>
            <a:off x="4079130" y="2766245"/>
            <a:ext cx="2847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/>
              <a:t>10 wypadków</a:t>
            </a:r>
            <a:endParaRPr lang="pl-PL" sz="3600" b="1" dirty="0"/>
          </a:p>
        </p:txBody>
      </p:sp>
      <p:sp>
        <p:nvSpPr>
          <p:cNvPr id="27" name="pole tekstowe 26"/>
          <p:cNvSpPr txBox="1"/>
          <p:nvPr/>
        </p:nvSpPr>
        <p:spPr>
          <a:xfrm>
            <a:off x="4013037" y="1699786"/>
            <a:ext cx="2475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/>
              <a:t> </a:t>
            </a:r>
            <a:r>
              <a:rPr lang="pl-PL" sz="3600" b="1" dirty="0" smtClean="0"/>
              <a:t> 1 wypadek</a:t>
            </a:r>
            <a:endParaRPr lang="pl-PL" sz="36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520237" y="1663807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kern="600" dirty="0" smtClean="0">
                <a:latin typeface="Arial Black" pitchFamily="34" charset="0"/>
              </a:rPr>
              <a:t>3,8%</a:t>
            </a:r>
            <a:endParaRPr lang="pl-PL" sz="3600" kern="600" dirty="0">
              <a:latin typeface="Arial Black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1843402" y="2811194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kern="600" dirty="0" smtClean="0">
                <a:latin typeface="Arial Black" pitchFamily="34" charset="0"/>
              </a:rPr>
              <a:t>37,0%</a:t>
            </a:r>
            <a:endParaRPr lang="pl-PL" sz="3600" kern="600" dirty="0">
              <a:latin typeface="Arial Black" pitchFamily="3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1520237" y="4156655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kern="600" dirty="0" smtClean="0">
                <a:latin typeface="Arial Black" pitchFamily="34" charset="0"/>
              </a:rPr>
              <a:t>25,9%</a:t>
            </a:r>
            <a:endParaRPr lang="pl-PL" sz="3600" kern="600" dirty="0">
              <a:latin typeface="Arial Black" pitchFamily="34" charset="0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1691680" y="5255790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kern="600" dirty="0" smtClean="0">
                <a:latin typeface="Arial Black" pitchFamily="34" charset="0"/>
              </a:rPr>
              <a:t>33,3%</a:t>
            </a:r>
            <a:endParaRPr lang="pl-PL" sz="3600" kern="600" dirty="0">
              <a:latin typeface="Arial Black" pitchFamily="34" charset="0"/>
            </a:endParaRPr>
          </a:p>
        </p:txBody>
      </p:sp>
      <p:pic>
        <p:nvPicPr>
          <p:cNvPr id="31" name="Obraz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32" name="pole tekstowe 31"/>
          <p:cNvSpPr txBox="1"/>
          <p:nvPr/>
        </p:nvSpPr>
        <p:spPr>
          <a:xfrm>
            <a:off x="6526615" y="2293444"/>
            <a:ext cx="2626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2017 - 1 wypadek 4,8%</a:t>
            </a:r>
            <a:endParaRPr lang="pl-PL" sz="2000" dirty="0"/>
          </a:p>
        </p:txBody>
      </p:sp>
      <p:sp>
        <p:nvSpPr>
          <p:cNvPr id="33" name="pole tekstowe 32"/>
          <p:cNvSpPr txBox="1"/>
          <p:nvPr/>
        </p:nvSpPr>
        <p:spPr>
          <a:xfrm>
            <a:off x="6147468" y="3310900"/>
            <a:ext cx="307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2017 - 13 wypadków 61,9%</a:t>
            </a:r>
            <a:endParaRPr lang="pl-PL" sz="2000" dirty="0"/>
          </a:p>
        </p:txBody>
      </p:sp>
      <p:sp>
        <p:nvSpPr>
          <p:cNvPr id="34" name="pole tekstowe 33"/>
          <p:cNvSpPr txBox="1"/>
          <p:nvPr/>
        </p:nvSpPr>
        <p:spPr>
          <a:xfrm>
            <a:off x="6884144" y="4497463"/>
            <a:ext cx="2202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2017 - 0 wypadków</a:t>
            </a:r>
            <a:endParaRPr lang="pl-PL" sz="2000" dirty="0"/>
          </a:p>
        </p:txBody>
      </p:sp>
      <p:sp>
        <p:nvSpPr>
          <p:cNvPr id="38" name="pole tekstowe 37"/>
          <p:cNvSpPr txBox="1"/>
          <p:nvPr/>
        </p:nvSpPr>
        <p:spPr>
          <a:xfrm>
            <a:off x="6138328" y="5614007"/>
            <a:ext cx="2946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2017 – 7 wypadków 33,3%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xmlns="" val="93648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296143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Przyczyny 27 wypadków drogowych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6" name="Obraz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0" y="1348800"/>
            <a:ext cx="9144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3200" b="1" dirty="0">
              <a:latin typeface="Arial Narrow" pitchFamily="34" charset="0"/>
              <a:cs typeface="Times New Roman" pitchFamily="18" charset="0"/>
            </a:endParaRPr>
          </a:p>
          <a:p>
            <a:r>
              <a:rPr lang="pl-PL" sz="3200" b="1" dirty="0" smtClean="0">
                <a:latin typeface="Arial Narrow" pitchFamily="34" charset="0"/>
                <a:cs typeface="Times New Roman" pitchFamily="18" charset="0"/>
              </a:rPr>
              <a:t>		</a:t>
            </a:r>
            <a:r>
              <a:rPr lang="pl-PL" sz="3200" b="1" u="sng" dirty="0" smtClean="0">
                <a:latin typeface="Arial Narrow" pitchFamily="34" charset="0"/>
                <a:cs typeface="Times New Roman" pitchFamily="18" charset="0"/>
              </a:rPr>
              <a:t>21 z winy kierującego</a:t>
            </a:r>
          </a:p>
          <a:p>
            <a:r>
              <a:rPr lang="pl-PL" sz="3200" dirty="0" smtClean="0">
                <a:latin typeface="Arial Narrow" pitchFamily="34" charset="0"/>
                <a:cs typeface="Times New Roman" pitchFamily="18" charset="0"/>
              </a:rPr>
              <a:t>	7 	niedostosowanie prędkości</a:t>
            </a:r>
          </a:p>
          <a:p>
            <a:r>
              <a:rPr lang="pl-PL" sz="3200" dirty="0" smtClean="0">
                <a:latin typeface="Arial Narrow" pitchFamily="34" charset="0"/>
                <a:cs typeface="Times New Roman" pitchFamily="18" charset="0"/>
              </a:rPr>
              <a:t>	5 	nieustąpienie pierwszeństwa przejazdu</a:t>
            </a:r>
          </a:p>
          <a:p>
            <a:r>
              <a:rPr lang="pl-PL" sz="3200" dirty="0" smtClean="0">
                <a:latin typeface="Arial Narrow" pitchFamily="34" charset="0"/>
                <a:cs typeface="Times New Roman" pitchFamily="18" charset="0"/>
              </a:rPr>
              <a:t>	2 	nieudzielenie pierwszeństwa pieszemu </a:t>
            </a:r>
          </a:p>
          <a:p>
            <a:r>
              <a:rPr lang="pl-PL" sz="3200" dirty="0">
                <a:latin typeface="Arial Narrow" pitchFamily="34" charset="0"/>
                <a:cs typeface="Times New Roman" pitchFamily="18" charset="0"/>
              </a:rPr>
              <a:t>	</a:t>
            </a:r>
            <a:r>
              <a:rPr lang="pl-PL" sz="3200" dirty="0" smtClean="0">
                <a:latin typeface="Arial Narrow" pitchFamily="34" charset="0"/>
                <a:cs typeface="Times New Roman" pitchFamily="18" charset="0"/>
              </a:rPr>
              <a:t>1 	nieprawidłowe omijanie</a:t>
            </a:r>
            <a:endParaRPr lang="pl-PL" sz="2400" b="1" dirty="0" smtClean="0">
              <a:latin typeface="Arial Narrow" pitchFamily="34" charset="0"/>
              <a:cs typeface="Times New Roman" pitchFamily="18" charset="0"/>
            </a:endParaRPr>
          </a:p>
          <a:p>
            <a:r>
              <a:rPr lang="pl-PL" sz="2400" b="1" dirty="0">
                <a:latin typeface="Arial Narrow" pitchFamily="34" charset="0"/>
                <a:cs typeface="Times New Roman" pitchFamily="18" charset="0"/>
              </a:rPr>
              <a:t>	</a:t>
            </a:r>
            <a:r>
              <a:rPr lang="pl-PL" sz="3200" dirty="0" smtClean="0">
                <a:latin typeface="Arial Narrow" pitchFamily="34" charset="0"/>
                <a:cs typeface="Times New Roman" pitchFamily="18" charset="0"/>
              </a:rPr>
              <a:t>1	nieprawidłowe skręcanie</a:t>
            </a:r>
          </a:p>
          <a:p>
            <a:r>
              <a:rPr lang="pl-PL" sz="3200" b="1" dirty="0">
                <a:latin typeface="Arial Narrow" pitchFamily="34" charset="0"/>
                <a:cs typeface="Times New Roman" pitchFamily="18" charset="0"/>
              </a:rPr>
              <a:t>	</a:t>
            </a:r>
            <a:r>
              <a:rPr lang="pl-PL" sz="3200" dirty="0" smtClean="0">
                <a:latin typeface="Arial Narrow" pitchFamily="34" charset="0"/>
                <a:cs typeface="Times New Roman" pitchFamily="18" charset="0"/>
              </a:rPr>
              <a:t>1	niezachowanie bezpiecznej odległości</a:t>
            </a:r>
          </a:p>
          <a:p>
            <a:r>
              <a:rPr lang="pl-PL" sz="3200" dirty="0">
                <a:latin typeface="Arial Narrow" pitchFamily="34" charset="0"/>
                <a:cs typeface="Times New Roman" pitchFamily="18" charset="0"/>
              </a:rPr>
              <a:t>	</a:t>
            </a:r>
            <a:r>
              <a:rPr lang="pl-PL" sz="3200" dirty="0" smtClean="0">
                <a:latin typeface="Arial Narrow" pitchFamily="34" charset="0"/>
                <a:cs typeface="Times New Roman" pitchFamily="18" charset="0"/>
              </a:rPr>
              <a:t>1	nieprawidłowe wymijanie</a:t>
            </a:r>
          </a:p>
          <a:p>
            <a:r>
              <a:rPr lang="pl-PL" sz="3200" dirty="0">
                <a:latin typeface="Arial Narrow" pitchFamily="34" charset="0"/>
                <a:cs typeface="Times New Roman" pitchFamily="18" charset="0"/>
              </a:rPr>
              <a:t>	</a:t>
            </a:r>
            <a:r>
              <a:rPr lang="pl-PL" sz="3200" dirty="0" smtClean="0">
                <a:latin typeface="Arial Narrow" pitchFamily="34" charset="0"/>
                <a:cs typeface="Times New Roman" pitchFamily="18" charset="0"/>
              </a:rPr>
              <a:t>1 	niedostosowanie się do sygnalizacji</a:t>
            </a:r>
          </a:p>
          <a:p>
            <a:r>
              <a:rPr lang="pl-PL" sz="3200" dirty="0">
                <a:latin typeface="Arial Narrow" pitchFamily="34" charset="0"/>
                <a:cs typeface="Times New Roman" pitchFamily="18" charset="0"/>
              </a:rPr>
              <a:t>	2</a:t>
            </a:r>
            <a:r>
              <a:rPr lang="pl-PL" sz="3200" dirty="0" smtClean="0">
                <a:latin typeface="Arial Narrow" pitchFamily="34" charset="0"/>
                <a:cs typeface="Times New Roman" pitchFamily="18" charset="0"/>
              </a:rPr>
              <a:t>	inne przyczyny/nieustalone</a:t>
            </a:r>
            <a:endParaRPr lang="pl-PL" sz="2400" dirty="0" smtClean="0"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433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296143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Przyczyny 27 wypadków drogowych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6" name="Obraz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0" y="1348800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3200" b="1" dirty="0">
              <a:latin typeface="Arial Narrow" pitchFamily="34" charset="0"/>
              <a:cs typeface="Times New Roman" pitchFamily="18" charset="0"/>
            </a:endParaRPr>
          </a:p>
          <a:p>
            <a:r>
              <a:rPr lang="pl-PL" sz="3200" b="1" dirty="0" smtClean="0">
                <a:latin typeface="Arial Narrow" pitchFamily="34" charset="0"/>
                <a:cs typeface="Times New Roman" pitchFamily="18" charset="0"/>
              </a:rPr>
              <a:t>		</a:t>
            </a:r>
            <a:r>
              <a:rPr lang="pl-PL" sz="3200" b="1" u="sng" dirty="0">
                <a:latin typeface="Arial Narrow" pitchFamily="34" charset="0"/>
                <a:cs typeface="Times New Roman" pitchFamily="18" charset="0"/>
              </a:rPr>
              <a:t>4</a:t>
            </a:r>
            <a:r>
              <a:rPr lang="pl-PL" sz="3200" b="1" u="sng" dirty="0" smtClean="0">
                <a:latin typeface="Arial Narrow" pitchFamily="34" charset="0"/>
                <a:cs typeface="Times New Roman" pitchFamily="18" charset="0"/>
              </a:rPr>
              <a:t> z winy pieszego</a:t>
            </a:r>
          </a:p>
          <a:p>
            <a:r>
              <a:rPr lang="pl-PL" sz="3200" dirty="0" smtClean="0">
                <a:latin typeface="Arial Narrow" pitchFamily="34" charset="0"/>
                <a:cs typeface="Times New Roman" pitchFamily="18" charset="0"/>
              </a:rPr>
              <a:t>	3	wejście na jezdnię przed jadący pojazd</a:t>
            </a:r>
          </a:p>
          <a:p>
            <a:r>
              <a:rPr lang="pl-PL" sz="3200" dirty="0" smtClean="0">
                <a:latin typeface="Arial Narrow" pitchFamily="34" charset="0"/>
                <a:cs typeface="Times New Roman" pitchFamily="18" charset="0"/>
              </a:rPr>
              <a:t>	1	wejście na jezdnię zza przeszkody </a:t>
            </a:r>
          </a:p>
          <a:p>
            <a:endParaRPr lang="pl-PL" sz="3200" dirty="0">
              <a:latin typeface="Arial Narrow" pitchFamily="34" charset="0"/>
              <a:cs typeface="Times New Roman" pitchFamily="18" charset="0"/>
            </a:endParaRPr>
          </a:p>
          <a:p>
            <a:r>
              <a:rPr lang="pl-PL" sz="3200" dirty="0" smtClean="0">
                <a:latin typeface="Arial Narrow" pitchFamily="34" charset="0"/>
                <a:cs typeface="Times New Roman" pitchFamily="18" charset="0"/>
              </a:rPr>
              <a:t>		</a:t>
            </a:r>
            <a:r>
              <a:rPr lang="pl-PL" sz="3200" b="1" u="sng" dirty="0" smtClean="0">
                <a:latin typeface="Arial Narrow" pitchFamily="34" charset="0"/>
                <a:cs typeface="Times New Roman" pitchFamily="18" charset="0"/>
              </a:rPr>
              <a:t>2 </a:t>
            </a:r>
            <a:r>
              <a:rPr lang="pl-PL" sz="3200" b="1" u="sng" dirty="0">
                <a:latin typeface="Arial Narrow" pitchFamily="34" charset="0"/>
                <a:cs typeface="Times New Roman" pitchFamily="18" charset="0"/>
              </a:rPr>
              <a:t>z </a:t>
            </a:r>
            <a:r>
              <a:rPr lang="pl-PL" sz="3200" b="1" u="sng" dirty="0" smtClean="0">
                <a:latin typeface="Arial Narrow" pitchFamily="34" charset="0"/>
                <a:cs typeface="Times New Roman" pitchFamily="18" charset="0"/>
              </a:rPr>
              <a:t>innych przyczyn</a:t>
            </a:r>
            <a:r>
              <a:rPr lang="pl-PL" sz="3200" dirty="0" smtClean="0">
                <a:latin typeface="Arial Narrow" pitchFamily="34" charset="0"/>
                <a:cs typeface="Times New Roman" pitchFamily="18" charset="0"/>
              </a:rPr>
              <a:t>	</a:t>
            </a:r>
          </a:p>
          <a:p>
            <a:r>
              <a:rPr lang="pl-PL" sz="3200" dirty="0">
                <a:latin typeface="Arial Narrow" pitchFamily="34" charset="0"/>
                <a:cs typeface="Times New Roman" pitchFamily="18" charset="0"/>
              </a:rPr>
              <a:t>	</a:t>
            </a:r>
            <a:r>
              <a:rPr lang="pl-PL" sz="3200" dirty="0" smtClean="0">
                <a:latin typeface="Arial Narrow" pitchFamily="34" charset="0"/>
                <a:cs typeface="Times New Roman" pitchFamily="18" charset="0"/>
              </a:rPr>
              <a:t>1 	stan jezdni</a:t>
            </a:r>
            <a:endParaRPr lang="pl-PL" sz="2400" b="1" dirty="0" smtClean="0">
              <a:latin typeface="Arial Narrow" pitchFamily="34" charset="0"/>
              <a:cs typeface="Times New Roman" pitchFamily="18" charset="0"/>
            </a:endParaRPr>
          </a:p>
          <a:p>
            <a:r>
              <a:rPr lang="pl-PL" sz="2400" b="1" dirty="0">
                <a:latin typeface="Arial Narrow" pitchFamily="34" charset="0"/>
                <a:cs typeface="Times New Roman" pitchFamily="18" charset="0"/>
              </a:rPr>
              <a:t>	</a:t>
            </a:r>
            <a:r>
              <a:rPr lang="pl-PL" sz="3200" dirty="0" smtClean="0">
                <a:latin typeface="Arial Narrow" pitchFamily="34" charset="0"/>
                <a:cs typeface="Times New Roman" pitchFamily="18" charset="0"/>
              </a:rPr>
              <a:t>1	zwierzyna</a:t>
            </a:r>
            <a:endParaRPr lang="pl-PL" sz="2400" dirty="0" smtClean="0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608282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latin typeface="Arial Narrow" pitchFamily="34" charset="0"/>
                <a:cs typeface="Times New Roman" pitchFamily="18" charset="0"/>
              </a:rPr>
              <a:t>77,77% czasu </a:t>
            </a:r>
            <a:r>
              <a:rPr lang="pl-PL" sz="3600" b="1" dirty="0" smtClean="0">
                <a:latin typeface="Arial Narrow" pitchFamily="34" charset="0"/>
                <a:cs typeface="Times New Roman" pitchFamily="18" charset="0"/>
              </a:rPr>
              <a:t>służby RD bezpośrednio </a:t>
            </a:r>
            <a:r>
              <a:rPr lang="pl-PL" sz="3600" b="1" dirty="0">
                <a:latin typeface="Arial Narrow" pitchFamily="34" charset="0"/>
                <a:cs typeface="Times New Roman" pitchFamily="18" charset="0"/>
              </a:rPr>
              <a:t>na drodze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xmlns="" val="168595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7409312" cy="1916832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     Wypadki śmiertelne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491372" y="2786058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0" y="1052736"/>
            <a:ext cx="9396536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             			      </a:t>
            </a:r>
            <a:r>
              <a:rPr lang="pl-PL" sz="8000" b="1" dirty="0" smtClean="0">
                <a:latin typeface="Arial Narrow" pitchFamily="34" charset="0"/>
                <a:cs typeface="Times New Roman" pitchFamily="18" charset="0"/>
              </a:rPr>
              <a:t>	 </a:t>
            </a:r>
            <a:r>
              <a:rPr lang="pl-PL" sz="8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pl-PL" sz="8000" b="1" dirty="0" smtClean="0">
                <a:latin typeface="Arial Narrow" pitchFamily="34" charset="0"/>
                <a:cs typeface="Times New Roman" pitchFamily="18" charset="0"/>
              </a:rPr>
              <a:t>  </a:t>
            </a:r>
            <a:r>
              <a:rPr lang="pl-PL" sz="7200" b="1" dirty="0" smtClean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2</a:t>
            </a:r>
          </a:p>
          <a:p>
            <a:pPr algn="ctr"/>
            <a:r>
              <a:rPr lang="pl-PL" sz="7200" b="1" dirty="0" smtClean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			2	</a:t>
            </a:r>
          </a:p>
          <a:p>
            <a:pPr algn="ctr"/>
            <a:r>
              <a:rPr lang="pl-PL" sz="7200" b="1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pl-PL" sz="7200" b="1" dirty="0" smtClean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  	      3</a:t>
            </a:r>
          </a:p>
          <a:p>
            <a:pPr algn="ctr"/>
            <a:r>
              <a:rPr lang="pl-PL" sz="7200" b="1" dirty="0" smtClean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		 1</a:t>
            </a:r>
          </a:p>
          <a:p>
            <a:pPr algn="ctr"/>
            <a:r>
              <a:rPr lang="pl-PL" sz="7200" b="1" dirty="0" smtClean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		 4</a:t>
            </a:r>
          </a:p>
          <a:p>
            <a:pPr algn="ctr"/>
            <a:endParaRPr lang="pl-PL" sz="8000" b="1" dirty="0" smtClean="0">
              <a:latin typeface="Arial Narrow" pitchFamily="34" charset="0"/>
              <a:cs typeface="Times New Roman" pitchFamily="18" charset="0"/>
            </a:endParaRPr>
          </a:p>
          <a:p>
            <a:r>
              <a:rPr lang="pl-PL" sz="3600" b="1" dirty="0" smtClean="0">
                <a:latin typeface="Arial Narrow" pitchFamily="34" charset="0"/>
                <a:cs typeface="Times New Roman" pitchFamily="18" charset="0"/>
              </a:rPr>
              <a:t>		</a:t>
            </a:r>
          </a:p>
          <a:p>
            <a:endParaRPr lang="pl-PL" sz="3600" b="1" dirty="0" smtClean="0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2699792" y="3741360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 smtClean="0"/>
              <a:t>2016</a:t>
            </a:r>
            <a:endParaRPr lang="pl-PL" sz="36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2690582" y="4894918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 smtClean="0"/>
              <a:t>2015</a:t>
            </a:r>
            <a:endParaRPr lang="pl-PL" sz="36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2690582" y="5976509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 smtClean="0"/>
              <a:t>2014</a:t>
            </a:r>
            <a:endParaRPr lang="pl-PL" sz="36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2699792" y="2675258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 smtClean="0"/>
              <a:t>2017</a:t>
            </a:r>
            <a:endParaRPr lang="pl-PL" sz="3600" dirty="0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2699792" y="1462904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 smtClean="0"/>
              <a:t>2018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xmlns="" val="153592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296143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Nietrzeźwi kierujący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pl-PL" sz="32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przestępstwo i wykroczenie)</a:t>
            </a:r>
            <a:endParaRPr lang="pl-PL" sz="32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85088610"/>
              </p:ext>
            </p:extLst>
          </p:nvPr>
        </p:nvGraphicFramePr>
        <p:xfrm>
          <a:off x="-36951" y="1213073"/>
          <a:ext cx="9139238" cy="4287838"/>
        </p:xfrm>
        <a:graphic>
          <a:graphicData uri="http://schemas.openxmlformats.org/presentationml/2006/ole">
            <p:oleObj spid="_x0000_s95344" name="Arkusz" r:id="rId3" imgW="7886806" imgH="3482309" progId="Excel.Sheet.8">
              <p:embed/>
            </p:oleObj>
          </a:graphicData>
        </a:graphic>
      </p:graphicFrame>
      <p:sp>
        <p:nvSpPr>
          <p:cNvPr id="9" name="pole tekstowe 8"/>
          <p:cNvSpPr txBox="1"/>
          <p:nvPr/>
        </p:nvSpPr>
        <p:spPr>
          <a:xfrm>
            <a:off x="126638" y="530120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Liczba przeprowadzonych badań w roku 2018</a:t>
            </a:r>
            <a:r>
              <a:rPr lang="pl-PL" sz="3200" dirty="0"/>
              <a:t> </a:t>
            </a:r>
            <a:endParaRPr lang="pl-PL" sz="3200" dirty="0" smtClean="0"/>
          </a:p>
          <a:p>
            <a:pPr algn="ctr"/>
            <a:r>
              <a:rPr lang="pl-PL" sz="4800" b="1" dirty="0" smtClean="0"/>
              <a:t>16 538</a:t>
            </a:r>
            <a:r>
              <a:rPr lang="pl-PL" sz="3600" dirty="0" smtClean="0"/>
              <a:t>	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2519751" y="3161292"/>
            <a:ext cx="197495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latin typeface="Arial" pitchFamily="34" charset="0"/>
                <a:cs typeface="Arial" pitchFamily="34" charset="0"/>
              </a:rPr>
              <a:t>W tym</a:t>
            </a:r>
          </a:p>
          <a:p>
            <a:r>
              <a:rPr lang="pl-PL" i="1" dirty="0" smtClean="0">
                <a:latin typeface="Arial" pitchFamily="34" charset="0"/>
                <a:cs typeface="Arial" pitchFamily="34" charset="0"/>
              </a:rPr>
              <a:t>-przestępstw 105</a:t>
            </a:r>
          </a:p>
          <a:p>
            <a:r>
              <a:rPr lang="pl-PL" i="1" dirty="0" smtClean="0">
                <a:latin typeface="Arial" pitchFamily="34" charset="0"/>
                <a:cs typeface="Arial" pitchFamily="34" charset="0"/>
              </a:rPr>
              <a:t>-wykroczeń   137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4698638" y="3170202"/>
            <a:ext cx="191554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latin typeface="Arial" pitchFamily="34" charset="0"/>
                <a:cs typeface="Arial" pitchFamily="34" charset="0"/>
              </a:rPr>
              <a:t>W tym</a:t>
            </a:r>
          </a:p>
          <a:p>
            <a:r>
              <a:rPr lang="pl-PL" i="1" dirty="0" smtClean="0">
                <a:latin typeface="Arial" pitchFamily="34" charset="0"/>
                <a:cs typeface="Arial" pitchFamily="34" charset="0"/>
              </a:rPr>
              <a:t>-przestępstw </a:t>
            </a:r>
            <a:r>
              <a:rPr lang="pl-PL" i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i="1" dirty="0" smtClean="0">
                <a:latin typeface="Arial" pitchFamily="34" charset="0"/>
                <a:cs typeface="Arial" pitchFamily="34" charset="0"/>
              </a:rPr>
              <a:t>77</a:t>
            </a:r>
          </a:p>
          <a:p>
            <a:r>
              <a:rPr lang="pl-PL" i="1" dirty="0" smtClean="0">
                <a:latin typeface="Arial" pitchFamily="34" charset="0"/>
                <a:cs typeface="Arial" pitchFamily="34" charset="0"/>
              </a:rPr>
              <a:t>-wykroczeń   214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6846105" y="3170202"/>
            <a:ext cx="2232247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latin typeface="Arial" pitchFamily="34" charset="0"/>
                <a:cs typeface="Arial" pitchFamily="34" charset="0"/>
              </a:rPr>
              <a:t>W tym</a:t>
            </a:r>
          </a:p>
          <a:p>
            <a:r>
              <a:rPr lang="pl-PL" i="1" dirty="0" smtClean="0">
                <a:latin typeface="Arial" pitchFamily="34" charset="0"/>
                <a:cs typeface="Arial" pitchFamily="34" charset="0"/>
              </a:rPr>
              <a:t>-przestępstw </a:t>
            </a:r>
            <a:r>
              <a:rPr lang="pl-PL" i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i="1" dirty="0" smtClean="0">
                <a:latin typeface="Arial" pitchFamily="34" charset="0"/>
                <a:cs typeface="Arial" pitchFamily="34" charset="0"/>
              </a:rPr>
              <a:t>86</a:t>
            </a:r>
          </a:p>
          <a:p>
            <a:r>
              <a:rPr lang="pl-PL" i="1" dirty="0" smtClean="0">
                <a:latin typeface="Arial" pitchFamily="34" charset="0"/>
                <a:cs typeface="Arial" pitchFamily="34" charset="0"/>
              </a:rPr>
              <a:t>-wykroczeń   181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45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ytuł 1"/>
          <p:cNvSpPr txBox="1">
            <a:spLocks/>
          </p:cNvSpPr>
          <p:nvPr/>
        </p:nvSpPr>
        <p:spPr>
          <a:xfrm>
            <a:off x="-134524" y="237869"/>
            <a:ext cx="7409312" cy="1296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  Przedsięwzięcia w zakresie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ruchu drogowego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-108520" y="2204864"/>
            <a:ext cx="90364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/>
              <a:t>	77,77%    czasu służby na drodze</a:t>
            </a:r>
          </a:p>
          <a:p>
            <a:r>
              <a:rPr lang="pl-PL" sz="4000" b="1" dirty="0" smtClean="0"/>
              <a:t>	3588 	 ujawnionych przekroczeń </a:t>
            </a:r>
          </a:p>
          <a:p>
            <a:r>
              <a:rPr lang="pl-PL" sz="4000" b="1" dirty="0"/>
              <a:t>	</a:t>
            </a:r>
            <a:r>
              <a:rPr lang="pl-PL" sz="4000" b="1" dirty="0" smtClean="0"/>
              <a:t>		 prędkości</a:t>
            </a:r>
          </a:p>
          <a:p>
            <a:r>
              <a:rPr lang="pl-PL" sz="4000" b="1" dirty="0"/>
              <a:t>	</a:t>
            </a:r>
            <a:r>
              <a:rPr lang="pl-PL" sz="4000" b="1" dirty="0" smtClean="0"/>
              <a:t>552 		wykroczenia związane z </a:t>
            </a:r>
          </a:p>
          <a:p>
            <a:r>
              <a:rPr lang="pl-PL" sz="4000" b="1" dirty="0"/>
              <a:t>	</a:t>
            </a:r>
            <a:r>
              <a:rPr lang="pl-PL" sz="4000" b="1" dirty="0" smtClean="0"/>
              <a:t>		niechronionymi ucz. Ruchu</a:t>
            </a:r>
          </a:p>
          <a:p>
            <a:r>
              <a:rPr lang="pl-PL" sz="4000" b="1" dirty="0"/>
              <a:t>	</a:t>
            </a:r>
            <a:r>
              <a:rPr lang="pl-PL" sz="4000" b="1" dirty="0" smtClean="0"/>
              <a:t>140		wniosków do zarządców </a:t>
            </a:r>
          </a:p>
          <a:p>
            <a:r>
              <a:rPr lang="pl-PL" sz="4000" b="1" dirty="0"/>
              <a:t>	</a:t>
            </a:r>
            <a:r>
              <a:rPr lang="pl-PL" sz="4000" b="1" dirty="0" smtClean="0"/>
              <a:t>		dróg (infrastruktura, oznak.)</a:t>
            </a:r>
          </a:p>
        </p:txBody>
      </p:sp>
    </p:spTree>
    <p:extLst>
      <p:ext uri="{BB962C8B-B14F-4D97-AF65-F5344CB8AC3E}">
        <p14:creationId xmlns:p14="http://schemas.microsoft.com/office/powerpoint/2010/main" xmlns="" val="40749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296143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 Działania prewencyjne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0" y="1556792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/>
              <a:t>„</a:t>
            </a:r>
            <a:r>
              <a:rPr lang="pl-PL" sz="3600" b="1" dirty="0" smtClean="0"/>
              <a:t>BEZPIECZNA DROGA DO SZKOŁY”</a:t>
            </a:r>
          </a:p>
          <a:p>
            <a:r>
              <a:rPr lang="pl-PL" sz="3600" dirty="0" smtClean="0">
                <a:latin typeface="+mj-lt"/>
                <a:cs typeface="Times New Roman" pitchFamily="18" charset="0"/>
              </a:rPr>
              <a:t>   lustracja prawidłowości oznakowania w    </a:t>
            </a:r>
          </a:p>
          <a:p>
            <a:r>
              <a:rPr lang="pl-PL" sz="3600" dirty="0" smtClean="0">
                <a:latin typeface="+mj-lt"/>
                <a:cs typeface="Times New Roman" pitchFamily="18" charset="0"/>
              </a:rPr>
              <a:t>                         okolicach  20 szkół </a:t>
            </a:r>
          </a:p>
          <a:p>
            <a:endParaRPr lang="pl-PL" sz="3600" dirty="0" smtClean="0">
              <a:latin typeface="+mj-lt"/>
            </a:endParaRPr>
          </a:p>
          <a:p>
            <a:pPr>
              <a:buFontTx/>
              <a:buChar char="-"/>
            </a:pPr>
            <a:endParaRPr lang="pl-PL" sz="3600" b="1" dirty="0" smtClean="0">
              <a:latin typeface="Arial Narrow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pl-PL" sz="3600" b="1" dirty="0" smtClean="0">
              <a:latin typeface="Arial Narrow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pic>
        <p:nvPicPr>
          <p:cNvPr id="7" name="Obraz 6" descr="E:\Pan Komendant\BEZPIECZNA DROGA DO SZKOŁY\DSC_05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573016"/>
            <a:ext cx="4306321" cy="32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E:\Pan Komendant\BEZPIECZNA DROGA DO SZKOŁY\DSC_05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573015"/>
            <a:ext cx="4248472" cy="32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445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296143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 Działania prewencyjne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0" y="1556792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/>
              <a:t>„</a:t>
            </a:r>
            <a:r>
              <a:rPr lang="pl-PL" sz="3600" b="1" dirty="0" smtClean="0"/>
              <a:t>BEZPIECZNA DROGA DO SZKOŁY”</a:t>
            </a:r>
          </a:p>
          <a:p>
            <a:pPr algn="ctr"/>
            <a:r>
              <a:rPr lang="pl-PL" sz="3600" dirty="0" smtClean="0"/>
              <a:t>541 </a:t>
            </a:r>
            <a:r>
              <a:rPr lang="pl-PL" sz="3600" dirty="0"/>
              <a:t>spotkań z </a:t>
            </a:r>
            <a:r>
              <a:rPr lang="pl-PL" sz="3600" dirty="0" smtClean="0"/>
              <a:t>młodzieżą, przedszkolakami </a:t>
            </a:r>
            <a:r>
              <a:rPr lang="pl-PL" sz="3600" dirty="0"/>
              <a:t>i pedagogami</a:t>
            </a:r>
          </a:p>
          <a:p>
            <a:endParaRPr lang="pl-PL" sz="3600" dirty="0" smtClean="0">
              <a:latin typeface="+mj-lt"/>
            </a:endParaRPr>
          </a:p>
          <a:p>
            <a:pPr>
              <a:buFontTx/>
              <a:buChar char="-"/>
            </a:pPr>
            <a:endParaRPr lang="pl-PL" sz="3600" b="1" dirty="0" smtClean="0">
              <a:latin typeface="Arial Narrow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pl-PL" sz="3600" b="1" dirty="0" smtClean="0">
              <a:latin typeface="Arial Narrow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401" y="4185153"/>
            <a:ext cx="2642788" cy="198209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8057" y="4185153"/>
            <a:ext cx="2973136" cy="198209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0863" y="4194481"/>
            <a:ext cx="2973137" cy="198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076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296143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 Działania prewencyjne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0" y="1556792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/>
              <a:t>„</a:t>
            </a:r>
            <a:r>
              <a:rPr lang="pl-PL" sz="3600" b="1" dirty="0" smtClean="0"/>
              <a:t>BEZPIECZNA DROGA DO SZKOŁY”</a:t>
            </a:r>
          </a:p>
          <a:p>
            <a:pPr algn="ctr"/>
            <a:r>
              <a:rPr lang="pl-PL" sz="3600" dirty="0"/>
              <a:t> </a:t>
            </a:r>
            <a:r>
              <a:rPr lang="pl-PL" sz="3600" dirty="0" smtClean="0"/>
              <a:t>12 spotkań </a:t>
            </a:r>
            <a:r>
              <a:rPr lang="pl-PL" sz="3600" dirty="0"/>
              <a:t>z </a:t>
            </a:r>
            <a:r>
              <a:rPr lang="pl-PL" sz="3600" dirty="0" smtClean="0"/>
              <a:t>udziałem przewodników </a:t>
            </a:r>
            <a:r>
              <a:rPr lang="pl-PL" sz="3600" dirty="0"/>
              <a:t>psów   </a:t>
            </a:r>
          </a:p>
          <a:p>
            <a:pPr algn="ctr"/>
            <a:r>
              <a:rPr lang="pl-PL" sz="3600" dirty="0"/>
              <a:t>    patrolowo-tropiących</a:t>
            </a:r>
            <a:endParaRPr lang="pl-PL" sz="3600" dirty="0" smtClean="0">
              <a:latin typeface="+mj-lt"/>
            </a:endParaRPr>
          </a:p>
          <a:p>
            <a:pPr>
              <a:buFontTx/>
              <a:buChar char="-"/>
            </a:pPr>
            <a:endParaRPr lang="pl-PL" sz="3600" b="1" dirty="0" smtClean="0">
              <a:latin typeface="Arial Narrow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pl-PL" sz="3600" b="1" dirty="0" smtClean="0">
              <a:latin typeface="Arial Narrow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429000"/>
            <a:ext cx="3949727" cy="263315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3429000"/>
            <a:ext cx="3963162" cy="264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558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296143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Badanie CBOS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2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5-12 kwiecień 2018r. (N=1140)</a:t>
            </a: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8" name="Wykres 7"/>
          <p:cNvGraphicFramePr/>
          <p:nvPr>
            <p:extLst>
              <p:ext uri="{D42A27DB-BD31-4B8C-83A1-F6EECF244321}">
                <p14:modId xmlns:p14="http://schemas.microsoft.com/office/powerpoint/2010/main" xmlns="" val="3896334929"/>
              </p:ext>
            </p:extLst>
          </p:nvPr>
        </p:nvGraphicFramePr>
        <p:xfrm>
          <a:off x="-10140" y="912776"/>
          <a:ext cx="9144000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313388" y="5903893"/>
            <a:ext cx="849694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Czy miejsce w którym mieszka Pan(i</a:t>
            </a: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) </a:t>
            </a:r>
            <a:r>
              <a:rPr kumimoji="0" lang="pl-PL" sz="2800" b="1" i="0" u="none" strike="noStrike" kern="1200" cap="none" spc="0" normalizeH="0" baseline="0" noProof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można </a:t>
            </a:r>
            <a:r>
              <a:rPr kumimoji="0" 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nazwać bezpiecznym i spokojnym?</a:t>
            </a:r>
            <a:endParaRPr kumimoji="0" lang="pl-PL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70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296143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 Działania prewencyjne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-180528" y="1556792"/>
            <a:ext cx="9324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/>
              <a:t>„</a:t>
            </a:r>
            <a:r>
              <a:rPr lang="pl-PL" sz="3600" b="1" dirty="0" smtClean="0"/>
              <a:t>BEZPIECZNE WAKACJE”</a:t>
            </a:r>
          </a:p>
          <a:p>
            <a:pPr algn="ctr"/>
            <a:r>
              <a:rPr lang="pl-PL" sz="3600" dirty="0"/>
              <a:t> </a:t>
            </a:r>
            <a:r>
              <a:rPr lang="pl-PL" sz="3600" dirty="0" smtClean="0"/>
              <a:t>52 spotkania </a:t>
            </a:r>
            <a:r>
              <a:rPr lang="pl-PL" sz="3600" dirty="0"/>
              <a:t>z dziećmi, młodzieżą w </a:t>
            </a:r>
            <a:r>
              <a:rPr lang="pl-PL" sz="3600" dirty="0" smtClean="0"/>
              <a:t>świetlicach w </a:t>
            </a:r>
            <a:r>
              <a:rPr lang="pl-PL" sz="3600" dirty="0"/>
              <a:t>powiecie </a:t>
            </a:r>
            <a:r>
              <a:rPr lang="pl-PL" sz="3600" dirty="0" smtClean="0"/>
              <a:t>polickim oraz miejscach wypoczynku</a:t>
            </a:r>
            <a:endParaRPr lang="pl-PL" sz="3600" b="1" dirty="0" smtClean="0">
              <a:latin typeface="Arial Narrow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732134"/>
            <a:ext cx="3707904" cy="247193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3739023"/>
            <a:ext cx="3707903" cy="247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022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296143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 Działania prewencyjne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0" y="1556792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/>
              <a:t>„</a:t>
            </a:r>
            <a:r>
              <a:rPr lang="pl-PL" sz="3600" b="1" dirty="0" smtClean="0"/>
              <a:t>BEZPIECZNY SENIOR”</a:t>
            </a:r>
          </a:p>
          <a:p>
            <a:pPr algn="ctr"/>
            <a:r>
              <a:rPr lang="pl-PL" sz="3600" dirty="0"/>
              <a:t> </a:t>
            </a:r>
            <a:r>
              <a:rPr lang="pl-PL" sz="3600" dirty="0" smtClean="0"/>
              <a:t>31 </a:t>
            </a:r>
            <a:r>
              <a:rPr lang="pl-PL" sz="3600" dirty="0"/>
              <a:t>spotkań z </a:t>
            </a:r>
            <a:r>
              <a:rPr lang="pl-PL" sz="3600" dirty="0" smtClean="0"/>
              <a:t>seniorami w </a:t>
            </a:r>
            <a:r>
              <a:rPr lang="pl-PL" sz="3600" dirty="0"/>
              <a:t>powiecie polickim</a:t>
            </a:r>
            <a:endParaRPr lang="pl-PL" sz="3600" b="1" dirty="0" smtClean="0">
              <a:latin typeface="Arial Narrow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030424"/>
            <a:ext cx="3995936" cy="300293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080476"/>
            <a:ext cx="4452818" cy="296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428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0" y="51926"/>
            <a:ext cx="7409312" cy="1296143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Polsko-Niemiecka współpraca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10" name="Tytuł 1"/>
          <p:cNvSpPr txBox="1">
            <a:spLocks/>
          </p:cNvSpPr>
          <p:nvPr/>
        </p:nvSpPr>
        <p:spPr>
          <a:xfrm>
            <a:off x="114400" y="4509121"/>
            <a:ext cx="9036496" cy="1296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</a:t>
            </a:r>
          </a:p>
          <a:p>
            <a:r>
              <a:rPr lang="pl-PL" sz="32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Zrealizowano 44 wspólnych służb</a:t>
            </a:r>
            <a:endParaRPr lang="pl-PL" sz="32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5968" y="3259151"/>
            <a:ext cx="2850528" cy="1804857"/>
          </a:xfrm>
          <a:prstGeom prst="rect">
            <a:avLst/>
          </a:prstGeom>
        </p:spPr>
      </p:pic>
      <p:pic>
        <p:nvPicPr>
          <p:cNvPr id="128002" name="Picture 2" descr="Znalezione obrazy dla zapytania policja interreg szczec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733256"/>
            <a:ext cx="9150896" cy="115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5670" y="1333280"/>
            <a:ext cx="2367592" cy="184968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2206" y="3259151"/>
            <a:ext cx="2792507" cy="186050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904" y="3220495"/>
            <a:ext cx="2850528" cy="189916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95936" y="1386695"/>
            <a:ext cx="3222240" cy="178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4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296143"/>
          </a:xfrm>
        </p:spPr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Międzynarodowe ćwiczenia 17-18.10.2018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z udziałem 774 policjantów 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9969" y="1720739"/>
            <a:ext cx="3733800" cy="249555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1719956"/>
            <a:ext cx="3752850" cy="249555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0444" y="4330441"/>
            <a:ext cx="3743325" cy="250507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64794" y="4347784"/>
            <a:ext cx="374332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41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296143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Niewybuch w Policach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09.12.2018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727914"/>
            <a:ext cx="3744416" cy="242059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1751857"/>
            <a:ext cx="3691581" cy="242855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5262" y="4365104"/>
            <a:ext cx="3686698" cy="234770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4353342"/>
            <a:ext cx="3691581" cy="234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60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296143"/>
          </a:xfrm>
        </p:spPr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Postawa Godna Naśladowania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18.10.2018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2063" y="1477481"/>
            <a:ext cx="5332265" cy="355484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2031" y="3230672"/>
            <a:ext cx="1742985" cy="174901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2031" y="1493149"/>
            <a:ext cx="1742986" cy="1709045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286194" y="5133836"/>
            <a:ext cx="85342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dirty="0">
                <a:solidFill>
                  <a:srgbClr val="4A4A4A"/>
                </a:solidFill>
                <a:latin typeface="Arial" panose="020B0604020202020204" pitchFamily="34" charset="0"/>
              </a:rPr>
              <a:t>Sierż. sztab. Marek Młodawski i strażak Piotr </a:t>
            </a:r>
            <a:r>
              <a:rPr lang="pl-PL" sz="2400" dirty="0" smtClean="0">
                <a:solidFill>
                  <a:srgbClr val="4A4A4A"/>
                </a:solidFill>
                <a:latin typeface="Arial" panose="020B0604020202020204" pitchFamily="34" charset="0"/>
              </a:rPr>
              <a:t>Zygmański</a:t>
            </a:r>
            <a:br>
              <a:rPr lang="pl-PL" sz="2400" dirty="0" smtClean="0">
                <a:solidFill>
                  <a:srgbClr val="4A4A4A"/>
                </a:solidFill>
                <a:latin typeface="Arial" panose="020B0604020202020204" pitchFamily="34" charset="0"/>
              </a:rPr>
            </a:br>
            <a:r>
              <a:rPr lang="pl-PL" sz="2400" dirty="0" smtClean="0">
                <a:solidFill>
                  <a:srgbClr val="4A4A4A"/>
                </a:solidFill>
                <a:latin typeface="Arial" panose="020B0604020202020204" pitchFamily="34" charset="0"/>
              </a:rPr>
              <a:t>z </a:t>
            </a:r>
            <a:r>
              <a:rPr lang="pl-PL" sz="2400" dirty="0">
                <a:solidFill>
                  <a:srgbClr val="4A4A4A"/>
                </a:solidFill>
                <a:latin typeface="Arial" panose="020B0604020202020204" pitchFamily="34" charset="0"/>
              </a:rPr>
              <a:t>OSP Dobra otrzymali medale „Postawa godna naśladowania”, za uratowanie mężczyzny z płonącego </a:t>
            </a:r>
            <a:r>
              <a:rPr lang="pl-PL" sz="2400" dirty="0" smtClean="0">
                <a:solidFill>
                  <a:srgbClr val="4A4A4A"/>
                </a:solidFill>
                <a:latin typeface="Arial" panose="020B0604020202020204" pitchFamily="34" charset="0"/>
              </a:rPr>
              <a:t>budynku w Dobrej przy ul. Krajobrazowej 13.10.2018r.</a:t>
            </a:r>
            <a:endParaRPr lang="pl-PL" sz="2400" i="0" dirty="0">
              <a:solidFill>
                <a:srgbClr val="4A4A4A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66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6912768" cy="1296143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Przestępstwa stwierdzone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           w gminach </a:t>
            </a:r>
            <a:r>
              <a:rPr lang="pl-PL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(bez art. 209 k.k.)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31" name="Picture 7" descr="F:\odprawa police 2016\mapa-powiat-policki grana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845" y="704429"/>
            <a:ext cx="3079969" cy="6153569"/>
          </a:xfrm>
          <a:prstGeom prst="rect">
            <a:avLst/>
          </a:prstGeom>
          <a:noFill/>
          <a:effectLst>
            <a:outerShdw blurRad="1117600" dist="584200" dir="7680000" sx="118000" sy="118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dobraszczecinska.pl/ug/images/grafika/nowewarpno_her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74" y="1196752"/>
            <a:ext cx="985347" cy="111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policki.maxpanel2.pl/policki33/images/Grafiki/Herby_Gmin/herb_gmina_dob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956" y="3809839"/>
            <a:ext cx="775846" cy="97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http://www.dioblina.eu/files/dioblina/styles/fullscreen/public/pgl/0/0/1/emblem-gmina-police-25481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000" y="2554232"/>
            <a:ext cx="828093" cy="98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://www.zpokolbaskowo.pl/upload/201509/gmina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884" y="5085184"/>
            <a:ext cx="82809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074" name="Picture 2" descr="F:\odprawa police 2016\KRES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2732" y="2271781"/>
            <a:ext cx="5105564" cy="3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odprawa police 2016\KRES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9" y="3329735"/>
            <a:ext cx="5105564" cy="3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:\odprawa police 2016\KRES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7931" y="4326750"/>
            <a:ext cx="5105564" cy="3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:\odprawa police 2016\KRES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7214" y="5415355"/>
            <a:ext cx="5105564" cy="3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6746478" y="2022952"/>
            <a:ext cx="2477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Gmina Nowe Warpno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7404723" y="2953962"/>
            <a:ext cx="1573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Gmina Police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7445227" y="3942638"/>
            <a:ext cx="1591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Gmina Dobra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6973841" y="5030319"/>
            <a:ext cx="2230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Gmina Kołbaskowo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655707" y="4797141"/>
            <a:ext cx="3497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194    175   226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3563889" y="3762207"/>
            <a:ext cx="346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220    175   213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3491880" y="2766245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dirty="0" smtClean="0">
                <a:solidFill>
                  <a:prstClr val="black"/>
                </a:solidFill>
                <a:latin typeface="Calibri"/>
              </a:rPr>
              <a:t> 719</a:t>
            </a: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563    824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3419872" y="1699786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13     22</a:t>
            </a:r>
            <a:r>
              <a:rPr kumimoji="0" lang="pl-PL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16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520237" y="1663807"/>
            <a:ext cx="14157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kern="600" dirty="0" smtClean="0">
                <a:solidFill>
                  <a:prstClr val="black"/>
                </a:solidFill>
                <a:latin typeface="Arial Black" pitchFamily="34" charset="0"/>
              </a:rPr>
              <a:t>1,3</a:t>
            </a:r>
            <a:r>
              <a:rPr kumimoji="0" lang="pl-PL" sz="3600" b="0" i="0" u="none" strike="noStrike" kern="6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6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(2,3%)</a:t>
            </a:r>
            <a:endParaRPr kumimoji="0" lang="pl-PL" sz="2000" b="0" i="0" u="none" strike="noStrike" kern="6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1660319" y="2709212"/>
            <a:ext cx="17235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6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64,4%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6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(60,6%)</a:t>
            </a:r>
            <a:endParaRPr kumimoji="0" lang="pl-PL" sz="2000" b="0" i="0" u="none" strike="noStrike" kern="6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1474593" y="4214523"/>
            <a:ext cx="17235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6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16,7%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6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(18,4%)</a:t>
            </a:r>
            <a:endParaRPr kumimoji="0" lang="pl-PL" sz="2000" b="0" i="0" u="none" strike="noStrike" kern="6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1599915" y="5355008"/>
            <a:ext cx="17235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6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17,6%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6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(18,7%)</a:t>
            </a:r>
            <a:endParaRPr kumimoji="0" lang="pl-PL" sz="2000" b="0" i="0" u="none" strike="noStrike" kern="6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Obraz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32" name="Prostokąt 31"/>
          <p:cNvSpPr/>
          <p:nvPr/>
        </p:nvSpPr>
        <p:spPr>
          <a:xfrm>
            <a:off x="2835245" y="5941284"/>
            <a:ext cx="4824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2016  2017  2018 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484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587529"/>
          </a:xfrm>
        </p:spPr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Przestępstwa 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niealimentacji 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(art. 209 kk)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29931386"/>
              </p:ext>
            </p:extLst>
          </p:nvPr>
        </p:nvGraphicFramePr>
        <p:xfrm>
          <a:off x="-311150" y="885825"/>
          <a:ext cx="9405938" cy="5260975"/>
        </p:xfrm>
        <a:graphic>
          <a:graphicData uri="http://schemas.openxmlformats.org/presentationml/2006/ole">
            <p:oleObj spid="_x0000_s116799" name="Arkusz" r:id="rId4" imgW="7978246" imgH="3832703" progId="Excel.Sheet.8">
              <p:embed/>
            </p:oleObj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302317" y="4258988"/>
            <a:ext cx="492443" cy="140269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sz="2000" dirty="0" smtClean="0">
                <a:latin typeface="Arial Black" pitchFamily="34" charset="0"/>
              </a:rPr>
              <a:t>wszczęte</a:t>
            </a:r>
            <a:endParaRPr lang="pl-PL" sz="2000" dirty="0">
              <a:latin typeface="Arial Black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2506703" y="3853428"/>
            <a:ext cx="492443" cy="180825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sz="2000" dirty="0" smtClean="0">
                <a:latin typeface="Arial Black" pitchFamily="34" charset="0"/>
              </a:rPr>
              <a:t>stwierdzone</a:t>
            </a:r>
            <a:endParaRPr lang="pl-PL" sz="2000" dirty="0">
              <a:latin typeface="Arial Black" pitchFamily="3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3222842" y="4238524"/>
            <a:ext cx="492443" cy="140269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sz="2000" dirty="0" smtClean="0">
                <a:latin typeface="Arial Black" pitchFamily="34" charset="0"/>
              </a:rPr>
              <a:t>wszczęte</a:t>
            </a:r>
            <a:endParaRPr lang="pl-PL" sz="2000" dirty="0">
              <a:latin typeface="Arial Black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6211870" y="4227703"/>
            <a:ext cx="492443" cy="140269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sz="2000" dirty="0" smtClean="0">
                <a:latin typeface="Arial Black" pitchFamily="34" charset="0"/>
              </a:rPr>
              <a:t>wszczęte</a:t>
            </a:r>
            <a:endParaRPr lang="pl-PL" sz="2000" dirty="0">
              <a:latin typeface="Arial Black" pitchFamily="3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5488596" y="3815221"/>
            <a:ext cx="492443" cy="180825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sz="2000" dirty="0" smtClean="0">
                <a:latin typeface="Arial Black" pitchFamily="34" charset="0"/>
              </a:rPr>
              <a:t>stwierdzone</a:t>
            </a:r>
            <a:endParaRPr lang="pl-PL" sz="2000" dirty="0">
              <a:latin typeface="Arial Black" pitchFamily="34" charset="0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8427664" y="3832280"/>
            <a:ext cx="492443" cy="180825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sz="2000" dirty="0" smtClean="0">
                <a:latin typeface="Arial Black" pitchFamily="34" charset="0"/>
              </a:rPr>
              <a:t>stwierdzone</a:t>
            </a:r>
            <a:endParaRPr lang="pl-PL" sz="2000" dirty="0">
              <a:latin typeface="Arial Black" pitchFamily="34" charset="0"/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3995936" y="6168136"/>
            <a:ext cx="5142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Dynamika wszcząć p.p.</a:t>
            </a:r>
          </a:p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kraj – 269% zachodniopomorskie – 299%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22" name="AutoShape 7"/>
          <p:cNvSpPr>
            <a:spLocks noChangeArrowheads="1"/>
          </p:cNvSpPr>
          <p:nvPr/>
        </p:nvSpPr>
        <p:spPr bwMode="auto">
          <a:xfrm rot="10800000">
            <a:off x="6948264" y="1811679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7120659" y="1768867"/>
            <a:ext cx="1157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800" b="1" dirty="0"/>
              <a:t> 4</a:t>
            </a:r>
            <a:r>
              <a:rPr lang="pl-PL" sz="2800" b="1" dirty="0" smtClean="0"/>
              <a:t>92%</a:t>
            </a:r>
            <a:endParaRPr lang="pl-PL" sz="2800" b="1" dirty="0"/>
          </a:p>
        </p:txBody>
      </p:sp>
      <p:sp>
        <p:nvSpPr>
          <p:cNvPr id="33" name="pole tekstowe 32"/>
          <p:cNvSpPr txBox="1"/>
          <p:nvPr/>
        </p:nvSpPr>
        <p:spPr>
          <a:xfrm>
            <a:off x="7384156" y="3076079"/>
            <a:ext cx="1157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800" b="1" dirty="0"/>
              <a:t> </a:t>
            </a:r>
            <a:r>
              <a:rPr lang="pl-PL" sz="2800" b="1" dirty="0" smtClean="0"/>
              <a:t>280%</a:t>
            </a:r>
            <a:endParaRPr lang="pl-PL" sz="2800" b="1" dirty="0"/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 rot="10800000">
            <a:off x="7823404" y="2709681"/>
            <a:ext cx="279191" cy="370573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93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587529"/>
          </a:xfrm>
        </p:spPr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Przestępstwa 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kryminalne 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(bez art. 209 kk)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48374495"/>
              </p:ext>
            </p:extLst>
          </p:nvPr>
        </p:nvGraphicFramePr>
        <p:xfrm>
          <a:off x="-324544" y="910396"/>
          <a:ext cx="9577064" cy="5658002"/>
        </p:xfrm>
        <a:graphic>
          <a:graphicData uri="http://schemas.openxmlformats.org/presentationml/2006/ole">
            <p:oleObj spid="_x0000_s22658" name="Arkusz" r:id="rId4" imgW="6187298" imgH="2270776" progId="Excel.Sheet.8">
              <p:embed/>
            </p:oleObj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192718" y="4033820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860975" y="3706827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391952" y="5356838"/>
            <a:ext cx="17785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58,7%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6101916" y="2105454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000" b="1" dirty="0" smtClean="0"/>
              <a:t>12,1%</a:t>
            </a:r>
            <a:endParaRPr lang="pl-PL" sz="2000" b="1" dirty="0"/>
          </a:p>
        </p:txBody>
      </p:sp>
      <p:sp>
        <p:nvSpPr>
          <p:cNvPr id="26" name="pole tekstowe 25"/>
          <p:cNvSpPr txBox="1"/>
          <p:nvPr/>
        </p:nvSpPr>
        <p:spPr>
          <a:xfrm>
            <a:off x="4784389" y="5356838"/>
            <a:ext cx="193753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66,5%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(+7,5%)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2477620" y="4071671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6928864" y="4087887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4116381" y="3728016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8579013" y="3715329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4437550" y="6273225"/>
            <a:ext cx="5008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% wykrytych przestępstw</a:t>
            </a:r>
          </a:p>
          <a:p>
            <a:pPr algn="ctr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kraj – 60,6 zachodniopomorskie – 63,7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7048999" y="5371543"/>
            <a:ext cx="185947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62,8%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(-3,7%)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auto">
          <a:xfrm rot="10800000">
            <a:off x="8133071" y="1861844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8176875" y="1808650"/>
            <a:ext cx="795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800" b="1" dirty="0"/>
              <a:t> </a:t>
            </a:r>
            <a:r>
              <a:rPr lang="pl-PL" sz="2000" b="1" dirty="0" smtClean="0"/>
              <a:t>20%</a:t>
            </a:r>
            <a:endParaRPr lang="pl-PL" sz="2000" b="1" dirty="0"/>
          </a:p>
        </p:txBody>
      </p:sp>
      <p:sp>
        <p:nvSpPr>
          <p:cNvPr id="32" name="pole tekstowe 31"/>
          <p:cNvSpPr txBox="1"/>
          <p:nvPr/>
        </p:nvSpPr>
        <p:spPr>
          <a:xfrm>
            <a:off x="2556361" y="5356838"/>
            <a:ext cx="193753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59,9%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(+1,2%)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4697153" y="4098747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5" name="pole tekstowe 34"/>
          <p:cNvSpPr txBox="1"/>
          <p:nvPr/>
        </p:nvSpPr>
        <p:spPr>
          <a:xfrm>
            <a:off x="6356973" y="3716131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5964525" y="2282544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00E66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auto">
          <a:xfrm>
            <a:off x="3640848" y="1972171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00E66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37" name="pole tekstowe 36"/>
          <p:cNvSpPr txBox="1"/>
          <p:nvPr/>
        </p:nvSpPr>
        <p:spPr>
          <a:xfrm>
            <a:off x="3778239" y="1808650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000" b="1" dirty="0" smtClean="0"/>
              <a:t>17,8%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xmlns="" val="284445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587529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Przestępstwa 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7 podstawowych kategorii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36629852"/>
              </p:ext>
            </p:extLst>
          </p:nvPr>
        </p:nvGraphicFramePr>
        <p:xfrm>
          <a:off x="-301625" y="1125538"/>
          <a:ext cx="9445625" cy="5310187"/>
        </p:xfrm>
        <a:graphic>
          <a:graphicData uri="http://schemas.openxmlformats.org/presentationml/2006/ole">
            <p:oleObj spid="_x0000_s118833" name="Arkusz" r:id="rId4" imgW="6103514" imgH="1836389" progId="Excel.Sheet.8">
              <p:embed/>
            </p:oleObj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237757" y="4007610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888109" y="3678733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391952" y="5356838"/>
            <a:ext cx="17785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40,2%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6000812" y="2964336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000" b="1" dirty="0" smtClean="0"/>
              <a:t>13,7%</a:t>
            </a:r>
            <a:endParaRPr lang="pl-PL" sz="2000" b="1" dirty="0"/>
          </a:p>
        </p:txBody>
      </p:sp>
      <p:sp>
        <p:nvSpPr>
          <p:cNvPr id="26" name="pole tekstowe 25"/>
          <p:cNvSpPr txBox="1"/>
          <p:nvPr/>
        </p:nvSpPr>
        <p:spPr>
          <a:xfrm>
            <a:off x="4784388" y="5356838"/>
            <a:ext cx="202908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57,6%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(+10,3%)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2446814" y="4031377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6831322" y="4043577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4154614" y="3641919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8580197" y="3616646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4437550" y="6273225"/>
            <a:ext cx="5008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% wykrytych przestępstw</a:t>
            </a:r>
          </a:p>
          <a:p>
            <a:pPr algn="ctr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kraj – 41,8 zachodniopomorskie – 45,5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7048999" y="5371543"/>
            <a:ext cx="185947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54,6%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(-3%)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auto">
          <a:xfrm rot="10800000">
            <a:off x="7978735" y="2691905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8067827" y="2613552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800" b="1" dirty="0"/>
              <a:t> </a:t>
            </a:r>
            <a:r>
              <a:rPr lang="pl-PL" sz="2000" b="1" dirty="0" smtClean="0"/>
              <a:t>16,3%</a:t>
            </a:r>
            <a:endParaRPr lang="pl-PL" sz="2000" b="1" dirty="0"/>
          </a:p>
        </p:txBody>
      </p:sp>
      <p:sp>
        <p:nvSpPr>
          <p:cNvPr id="32" name="pole tekstowe 31"/>
          <p:cNvSpPr txBox="1"/>
          <p:nvPr/>
        </p:nvSpPr>
        <p:spPr>
          <a:xfrm>
            <a:off x="2556361" y="5356838"/>
            <a:ext cx="193753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47,3%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(+7,1%)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4639068" y="4031377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5" name="pole tekstowe 34"/>
          <p:cNvSpPr txBox="1"/>
          <p:nvPr/>
        </p:nvSpPr>
        <p:spPr>
          <a:xfrm>
            <a:off x="6334858" y="3656734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5811385" y="3147506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00E66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auto">
          <a:xfrm>
            <a:off x="3621614" y="2672159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00E66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37" name="pole tekstowe 36"/>
          <p:cNvSpPr txBox="1"/>
          <p:nvPr/>
        </p:nvSpPr>
        <p:spPr>
          <a:xfrm>
            <a:off x="3850749" y="2630070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000" b="1" dirty="0" smtClean="0"/>
              <a:t>16,7%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xmlns="" val="138962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5471" y="1725887"/>
            <a:ext cx="9144000" cy="2103621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55654" y="5899027"/>
            <a:ext cx="849694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pl-PL" sz="28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„Jakby Pan/i ocenił/a działalność ….. </a:t>
            </a:r>
            <a:r>
              <a:rPr lang="pl-PL" sz="28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?”</a:t>
            </a:r>
          </a:p>
          <a:p>
            <a:pPr algn="ctr"/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Ocena dobra 74% zła 15%</a:t>
            </a:r>
            <a:endParaRPr lang="pl-PL" sz="2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-10138" y="116632"/>
            <a:ext cx="7419450" cy="19085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Badanie CBOS</a:t>
            </a:r>
            <a:br>
              <a:rPr lang="pl-PL" sz="3600" b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6-13 wrzesień</a:t>
            </a:r>
            <a:r>
              <a:rPr lang="pl-PL" sz="320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2018r. </a:t>
            </a:r>
            <a:br>
              <a:rPr lang="pl-PL" sz="320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20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(N=1064) </a:t>
            </a:r>
            <a:r>
              <a:rPr lang="pl-PL" sz="3600" b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4528" y="3829508"/>
            <a:ext cx="9133057" cy="206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7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587529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Przestępstwa 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kradzieży z włamaniem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99836059"/>
              </p:ext>
            </p:extLst>
          </p:nvPr>
        </p:nvGraphicFramePr>
        <p:xfrm>
          <a:off x="-284163" y="1124745"/>
          <a:ext cx="9445626" cy="5256584"/>
        </p:xfrm>
        <a:graphic>
          <a:graphicData uri="http://schemas.openxmlformats.org/presentationml/2006/ole">
            <p:oleObj spid="_x0000_s119857" name="Arkusz" r:id="rId4" imgW="6103514" imgH="1836389" progId="Excel.Sheet.8">
              <p:embed/>
            </p:oleObj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192718" y="4033820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860975" y="3706827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391952" y="5356838"/>
            <a:ext cx="17785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40,1%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6029905" y="2215005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000" b="1" dirty="0" smtClean="0"/>
              <a:t>15,7%</a:t>
            </a:r>
            <a:endParaRPr lang="pl-PL" sz="2000" b="1" dirty="0"/>
          </a:p>
        </p:txBody>
      </p:sp>
      <p:sp>
        <p:nvSpPr>
          <p:cNvPr id="26" name="pole tekstowe 25"/>
          <p:cNvSpPr txBox="1"/>
          <p:nvPr/>
        </p:nvSpPr>
        <p:spPr>
          <a:xfrm>
            <a:off x="4784389" y="5356838"/>
            <a:ext cx="193753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50,8%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(+6,3%)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2477620" y="4071671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6928864" y="4087887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4116381" y="3728016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8579013" y="3715329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4437550" y="6273225"/>
            <a:ext cx="5008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% wykrytych przestępstw</a:t>
            </a:r>
          </a:p>
          <a:p>
            <a:pPr algn="ctr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kraj – 43,4 zachodniopomorskie – 46,0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7048999" y="5371543"/>
            <a:ext cx="185947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48,4%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(-2,4%)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auto">
          <a:xfrm rot="10800000">
            <a:off x="7996160" y="2278405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8184304" y="2213701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800" b="1" dirty="0"/>
              <a:t> </a:t>
            </a:r>
            <a:r>
              <a:rPr lang="pl-PL" sz="2000" b="1" dirty="0" smtClean="0"/>
              <a:t>20,2%</a:t>
            </a:r>
            <a:endParaRPr lang="pl-PL" sz="2000" b="1" dirty="0"/>
          </a:p>
        </p:txBody>
      </p:sp>
      <p:sp>
        <p:nvSpPr>
          <p:cNvPr id="32" name="pole tekstowe 31"/>
          <p:cNvSpPr txBox="1"/>
          <p:nvPr/>
        </p:nvSpPr>
        <p:spPr>
          <a:xfrm>
            <a:off x="2556361" y="5356838"/>
            <a:ext cx="193753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44,5%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(+4,4%)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4697153" y="4098747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5" name="pole tekstowe 34"/>
          <p:cNvSpPr txBox="1"/>
          <p:nvPr/>
        </p:nvSpPr>
        <p:spPr>
          <a:xfrm>
            <a:off x="6356973" y="3716131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5808973" y="2402864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00E66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auto">
          <a:xfrm>
            <a:off x="3608920" y="2324300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00E66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37" name="pole tekstowe 36"/>
          <p:cNvSpPr txBox="1"/>
          <p:nvPr/>
        </p:nvSpPr>
        <p:spPr>
          <a:xfrm>
            <a:off x="3852134" y="2187292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000" b="1" dirty="0" smtClean="0"/>
              <a:t>10,4%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xmlns="" val="359166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587529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Przestępstwa 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kradzieży cudzej rzeczy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98377123"/>
              </p:ext>
            </p:extLst>
          </p:nvPr>
        </p:nvGraphicFramePr>
        <p:xfrm>
          <a:off x="-284163" y="1492249"/>
          <a:ext cx="9536683" cy="4889079"/>
        </p:xfrm>
        <a:graphic>
          <a:graphicData uri="http://schemas.openxmlformats.org/presentationml/2006/ole">
            <p:oleObj spid="_x0000_s120879" name="Arkusz" r:id="rId4" imgW="5920634" imgH="1836389" progId="Excel.Sheet.8">
              <p:embed/>
            </p:oleObj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192718" y="4033820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860975" y="3706827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391952" y="5356838"/>
            <a:ext cx="17785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40,1%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6091867" y="2492222"/>
            <a:ext cx="779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000" b="1" dirty="0" smtClean="0"/>
              <a:t>8,7%</a:t>
            </a:r>
            <a:endParaRPr lang="pl-PL" sz="2000" b="1" dirty="0"/>
          </a:p>
        </p:txBody>
      </p:sp>
      <p:sp>
        <p:nvSpPr>
          <p:cNvPr id="26" name="pole tekstowe 25"/>
          <p:cNvSpPr txBox="1"/>
          <p:nvPr/>
        </p:nvSpPr>
        <p:spPr>
          <a:xfrm>
            <a:off x="4784388" y="5356838"/>
            <a:ext cx="203424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56,0%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(+16,6%)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2477620" y="4071671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6928864" y="4087887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4116381" y="3728016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8579013" y="3715329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4437550" y="6273225"/>
            <a:ext cx="5008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% wykrytych przestępstw</a:t>
            </a:r>
          </a:p>
          <a:p>
            <a:pPr algn="ctr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kraj – 33,8 zachodniopomorskie – 37,5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7048999" y="5371543"/>
            <a:ext cx="185947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53,1%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(-2,9%)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auto">
          <a:xfrm rot="10800000">
            <a:off x="8066580" y="2216733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8210363" y="2096772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800" b="1" dirty="0"/>
              <a:t> </a:t>
            </a:r>
            <a:r>
              <a:rPr lang="pl-PL" sz="2000" b="1" dirty="0" smtClean="0"/>
              <a:t>16,1%</a:t>
            </a:r>
            <a:endParaRPr lang="pl-PL" sz="2000" b="1" dirty="0"/>
          </a:p>
        </p:txBody>
      </p:sp>
      <p:sp>
        <p:nvSpPr>
          <p:cNvPr id="32" name="pole tekstowe 31"/>
          <p:cNvSpPr txBox="1"/>
          <p:nvPr/>
        </p:nvSpPr>
        <p:spPr>
          <a:xfrm>
            <a:off x="2556361" y="5356838"/>
            <a:ext cx="193753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39,4%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(-1,3%)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4697153" y="4098747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5" name="pole tekstowe 34"/>
          <p:cNvSpPr txBox="1"/>
          <p:nvPr/>
        </p:nvSpPr>
        <p:spPr>
          <a:xfrm>
            <a:off x="6356973" y="3716131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auto">
          <a:xfrm>
            <a:off x="3598338" y="2611051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00E66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37" name="pole tekstowe 36"/>
          <p:cNvSpPr txBox="1"/>
          <p:nvPr/>
        </p:nvSpPr>
        <p:spPr>
          <a:xfrm>
            <a:off x="3813243" y="2530566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000" b="1" dirty="0" smtClean="0"/>
              <a:t>31,2%</a:t>
            </a:r>
            <a:endParaRPr lang="pl-PL" sz="2000" b="1" dirty="0"/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 rot="10800000">
            <a:off x="5919472" y="2562863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782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587529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Przestępstwa kradzieży pojazdu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07338973"/>
              </p:ext>
            </p:extLst>
          </p:nvPr>
        </p:nvGraphicFramePr>
        <p:xfrm>
          <a:off x="-387677" y="2193884"/>
          <a:ext cx="9804400" cy="4411476"/>
        </p:xfrm>
        <a:graphic>
          <a:graphicData uri="http://schemas.openxmlformats.org/presentationml/2006/ole">
            <p:oleObj spid="_x0000_s123950" name="Arkusz" r:id="rId4" imgW="6088203" imgH="1508901" progId="Excel.Sheet.8">
              <p:embed/>
            </p:oleObj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192718" y="4033820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860975" y="3706827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395536" y="5356838"/>
            <a:ext cx="17785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22,2%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6221010" y="2532238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000" b="1" dirty="0" smtClean="0"/>
              <a:t>37,5%</a:t>
            </a:r>
            <a:endParaRPr lang="pl-PL" sz="2000" b="1" dirty="0"/>
          </a:p>
        </p:txBody>
      </p:sp>
      <p:sp>
        <p:nvSpPr>
          <p:cNvPr id="25" name="pole tekstowe 24"/>
          <p:cNvSpPr txBox="1"/>
          <p:nvPr/>
        </p:nvSpPr>
        <p:spPr>
          <a:xfrm>
            <a:off x="2477620" y="4071671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6928864" y="4087887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4191870" y="3739674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8754694" y="3741872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4437550" y="6273225"/>
            <a:ext cx="5008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% wykrytych przestępstw</a:t>
            </a:r>
          </a:p>
          <a:p>
            <a:pPr algn="ctr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kraj – 26,2 zachodniopomorskie – 40,1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22" name="AutoShape 7"/>
          <p:cNvSpPr>
            <a:spLocks noChangeArrowheads="1"/>
          </p:cNvSpPr>
          <p:nvPr/>
        </p:nvSpPr>
        <p:spPr bwMode="auto">
          <a:xfrm rot="10800000">
            <a:off x="8132218" y="2323727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8188944" y="2247938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800" b="1" dirty="0"/>
              <a:t> </a:t>
            </a:r>
            <a:r>
              <a:rPr lang="pl-PL" sz="2000" b="1" dirty="0" smtClean="0"/>
              <a:t>18,2%</a:t>
            </a:r>
            <a:endParaRPr lang="pl-PL" sz="2000" b="1" dirty="0"/>
          </a:p>
        </p:txBody>
      </p:sp>
      <p:sp>
        <p:nvSpPr>
          <p:cNvPr id="33" name="pole tekstowe 32"/>
          <p:cNvSpPr txBox="1"/>
          <p:nvPr/>
        </p:nvSpPr>
        <p:spPr>
          <a:xfrm>
            <a:off x="4697153" y="4098747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5" name="pole tekstowe 34"/>
          <p:cNvSpPr txBox="1"/>
          <p:nvPr/>
        </p:nvSpPr>
        <p:spPr>
          <a:xfrm>
            <a:off x="6444771" y="3717071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auto">
          <a:xfrm>
            <a:off x="3608593" y="3370941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00E66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 rot="10800000">
            <a:off x="5989078" y="2581258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2556360" y="5356838"/>
            <a:ext cx="205299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37,5%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(+15,3%)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pole tekstowe 31"/>
          <p:cNvSpPr txBox="1"/>
          <p:nvPr/>
        </p:nvSpPr>
        <p:spPr>
          <a:xfrm>
            <a:off x="4797840" y="5341570"/>
            <a:ext cx="205299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63,6%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(+26,1%)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pole tekstowe 35"/>
          <p:cNvSpPr txBox="1"/>
          <p:nvPr/>
        </p:nvSpPr>
        <p:spPr>
          <a:xfrm>
            <a:off x="6957774" y="5351814"/>
            <a:ext cx="205299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53,8%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(-9,8%)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pole tekstowe 40"/>
          <p:cNvSpPr txBox="1"/>
          <p:nvPr/>
        </p:nvSpPr>
        <p:spPr>
          <a:xfrm>
            <a:off x="3844773" y="3241100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800" b="1" dirty="0"/>
              <a:t> </a:t>
            </a:r>
            <a:r>
              <a:rPr lang="pl-PL" sz="2000" b="1" dirty="0" smtClean="0"/>
              <a:t>11,1%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xmlns="" val="43057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587529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Przestępstwa 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uszkodzenia rzeczy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22815677"/>
              </p:ext>
            </p:extLst>
          </p:nvPr>
        </p:nvGraphicFramePr>
        <p:xfrm>
          <a:off x="-358797" y="1340768"/>
          <a:ext cx="9804400" cy="5049837"/>
        </p:xfrm>
        <a:graphic>
          <a:graphicData uri="http://schemas.openxmlformats.org/presentationml/2006/ole">
            <p:oleObj spid="_x0000_s121904" name="Arkusz" r:id="rId4" imgW="6088203" imgH="1897474" progId="Excel.Sheet.8">
              <p:embed/>
            </p:oleObj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192718" y="4033820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860975" y="3706827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391952" y="5356838"/>
            <a:ext cx="17785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24,9%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5782382" y="3785773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000" b="1" dirty="0" smtClean="0"/>
              <a:t>48,5%</a:t>
            </a:r>
            <a:endParaRPr lang="pl-PL" sz="2000" b="1" dirty="0"/>
          </a:p>
        </p:txBody>
      </p:sp>
      <p:sp>
        <p:nvSpPr>
          <p:cNvPr id="26" name="pole tekstowe 25"/>
          <p:cNvSpPr txBox="1"/>
          <p:nvPr/>
        </p:nvSpPr>
        <p:spPr>
          <a:xfrm>
            <a:off x="4784388" y="5356838"/>
            <a:ext cx="203424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43,4%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(+4,2%)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2477620" y="4071671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6928864" y="4087887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4191870" y="3739674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8754694" y="3741872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4437550" y="6273225"/>
            <a:ext cx="5008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% wykrytych przestępstw</a:t>
            </a:r>
          </a:p>
          <a:p>
            <a:pPr algn="ctr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kraj – 34,6 zachodniopomorskie – 38,7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7110841" y="5341570"/>
            <a:ext cx="19874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46,4%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(+3,0%)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auto">
          <a:xfrm rot="10800000">
            <a:off x="8191509" y="3327950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8280177" y="3282328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800" b="1" dirty="0"/>
              <a:t> </a:t>
            </a:r>
            <a:r>
              <a:rPr lang="pl-PL" sz="2000" b="1" dirty="0" smtClean="0"/>
              <a:t>32,0%</a:t>
            </a:r>
            <a:endParaRPr lang="pl-PL" sz="2000" b="1" dirty="0"/>
          </a:p>
        </p:txBody>
      </p:sp>
      <p:sp>
        <p:nvSpPr>
          <p:cNvPr id="32" name="pole tekstowe 31"/>
          <p:cNvSpPr txBox="1"/>
          <p:nvPr/>
        </p:nvSpPr>
        <p:spPr>
          <a:xfrm>
            <a:off x="2556360" y="5356838"/>
            <a:ext cx="205299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39,2%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(+14,3%)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4697153" y="4098747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5" name="pole tekstowe 34"/>
          <p:cNvSpPr txBox="1"/>
          <p:nvPr/>
        </p:nvSpPr>
        <p:spPr>
          <a:xfrm>
            <a:off x="6444771" y="3717071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auto">
          <a:xfrm>
            <a:off x="3598338" y="2611051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00E66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37" name="pole tekstowe 36"/>
          <p:cNvSpPr txBox="1"/>
          <p:nvPr/>
        </p:nvSpPr>
        <p:spPr>
          <a:xfrm>
            <a:off x="3813243" y="2530566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000" b="1" dirty="0" smtClean="0"/>
              <a:t>14,5%</a:t>
            </a:r>
            <a:endParaRPr lang="pl-PL" sz="2000" b="1" dirty="0"/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6056485" y="3577762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00E66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491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587529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Przestępstwa 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uszczerbku na zdrowiu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27006129"/>
              </p:ext>
            </p:extLst>
          </p:nvPr>
        </p:nvGraphicFramePr>
        <p:xfrm>
          <a:off x="-358441" y="2060217"/>
          <a:ext cx="9804400" cy="4462462"/>
        </p:xfrm>
        <a:graphic>
          <a:graphicData uri="http://schemas.openxmlformats.org/presentationml/2006/ole">
            <p:oleObj spid="_x0000_s122926" name="Arkusz" r:id="rId4" imgW="6088203" imgH="1676463" progId="Excel.Sheet.8">
              <p:embed/>
            </p:oleObj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192718" y="4033820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860975" y="3706827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395536" y="5356838"/>
            <a:ext cx="17785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100%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6298918" y="2143189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000" b="1" dirty="0" smtClean="0"/>
              <a:t>21,4%</a:t>
            </a:r>
            <a:endParaRPr lang="pl-PL" sz="2000" b="1" dirty="0"/>
          </a:p>
        </p:txBody>
      </p:sp>
      <p:sp>
        <p:nvSpPr>
          <p:cNvPr id="25" name="pole tekstowe 24"/>
          <p:cNvSpPr txBox="1"/>
          <p:nvPr/>
        </p:nvSpPr>
        <p:spPr>
          <a:xfrm>
            <a:off x="2477620" y="4071671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6928864" y="4087887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4191870" y="3739674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8754694" y="3741872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4437550" y="6273225"/>
            <a:ext cx="5008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% wykrytych przestępstw</a:t>
            </a:r>
          </a:p>
          <a:p>
            <a:pPr algn="ctr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kraj – 88,8 zachodniopomorskie – 91,1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22" name="AutoShape 7"/>
          <p:cNvSpPr>
            <a:spLocks noChangeArrowheads="1"/>
          </p:cNvSpPr>
          <p:nvPr/>
        </p:nvSpPr>
        <p:spPr bwMode="auto">
          <a:xfrm rot="10800000">
            <a:off x="3716310" y="2539877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3844773" y="2516599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800" b="1" dirty="0"/>
              <a:t> </a:t>
            </a:r>
            <a:r>
              <a:rPr lang="pl-PL" sz="2000" b="1" dirty="0" smtClean="0"/>
              <a:t>40,0%</a:t>
            </a:r>
            <a:endParaRPr lang="pl-PL" sz="2000" b="1" dirty="0"/>
          </a:p>
        </p:txBody>
      </p:sp>
      <p:sp>
        <p:nvSpPr>
          <p:cNvPr id="33" name="pole tekstowe 32"/>
          <p:cNvSpPr txBox="1"/>
          <p:nvPr/>
        </p:nvSpPr>
        <p:spPr>
          <a:xfrm>
            <a:off x="4697153" y="4098747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5" name="pole tekstowe 34"/>
          <p:cNvSpPr txBox="1"/>
          <p:nvPr/>
        </p:nvSpPr>
        <p:spPr>
          <a:xfrm>
            <a:off x="6444771" y="3717071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auto">
          <a:xfrm>
            <a:off x="8176197" y="3017947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00E66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37" name="pole tekstowe 36"/>
          <p:cNvSpPr txBox="1"/>
          <p:nvPr/>
        </p:nvSpPr>
        <p:spPr>
          <a:xfrm>
            <a:off x="8314780" y="2849063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000" b="1" dirty="0" smtClean="0"/>
              <a:t>%</a:t>
            </a:r>
            <a:endParaRPr lang="pl-PL" sz="2000" b="1" dirty="0"/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 rot="10800000">
            <a:off x="6037787" y="2213096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38" name="pole tekstowe 37"/>
          <p:cNvSpPr txBox="1"/>
          <p:nvPr/>
        </p:nvSpPr>
        <p:spPr>
          <a:xfrm>
            <a:off x="2685235" y="5341570"/>
            <a:ext cx="17785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100%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pole tekstowe 38"/>
          <p:cNvSpPr txBox="1"/>
          <p:nvPr/>
        </p:nvSpPr>
        <p:spPr>
          <a:xfrm>
            <a:off x="4974934" y="5336252"/>
            <a:ext cx="17785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100%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pole tekstowe 39"/>
          <p:cNvSpPr txBox="1"/>
          <p:nvPr/>
        </p:nvSpPr>
        <p:spPr>
          <a:xfrm>
            <a:off x="7286899" y="5356838"/>
            <a:ext cx="17785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100%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682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587529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Przestępstwa w bójce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i pobiciu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12540919"/>
              </p:ext>
            </p:extLst>
          </p:nvPr>
        </p:nvGraphicFramePr>
        <p:xfrm>
          <a:off x="-362385" y="2666426"/>
          <a:ext cx="9804400" cy="3924300"/>
        </p:xfrm>
        <a:graphic>
          <a:graphicData uri="http://schemas.openxmlformats.org/presentationml/2006/ole">
            <p:oleObj spid="_x0000_s124974" name="Arkusz" r:id="rId4" imgW="6088203" imgH="1340916" progId="Excel.Sheet.8">
              <p:embed/>
            </p:oleObj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192718" y="4033820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860975" y="3706827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358577" y="5359948"/>
            <a:ext cx="17785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100%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3915621" y="2385027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000" b="1" dirty="0" smtClean="0"/>
              <a:t>125%</a:t>
            </a:r>
            <a:endParaRPr lang="pl-PL" sz="2000" b="1" dirty="0"/>
          </a:p>
        </p:txBody>
      </p:sp>
      <p:sp>
        <p:nvSpPr>
          <p:cNvPr id="25" name="pole tekstowe 24"/>
          <p:cNvSpPr txBox="1"/>
          <p:nvPr/>
        </p:nvSpPr>
        <p:spPr>
          <a:xfrm>
            <a:off x="2477620" y="4071671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6928864" y="4087887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4191870" y="3739674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8754694" y="3741872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4437550" y="6273225"/>
            <a:ext cx="5008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% wykrytych przestępstw</a:t>
            </a:r>
          </a:p>
          <a:p>
            <a:pPr algn="ctr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kraj – 82,0 zachodniopomorskie – 85,8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22" name="AutoShape 7"/>
          <p:cNvSpPr>
            <a:spLocks noChangeArrowheads="1"/>
          </p:cNvSpPr>
          <p:nvPr/>
        </p:nvSpPr>
        <p:spPr bwMode="auto">
          <a:xfrm rot="10800000">
            <a:off x="8118292" y="2883287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8226720" y="2807612"/>
            <a:ext cx="795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800" b="1" dirty="0"/>
              <a:t> </a:t>
            </a:r>
            <a:r>
              <a:rPr lang="pl-PL" sz="2000" b="1" dirty="0" smtClean="0"/>
              <a:t>75%</a:t>
            </a:r>
            <a:endParaRPr lang="pl-PL" sz="2000" b="1" dirty="0"/>
          </a:p>
        </p:txBody>
      </p:sp>
      <p:sp>
        <p:nvSpPr>
          <p:cNvPr id="33" name="pole tekstowe 32"/>
          <p:cNvSpPr txBox="1"/>
          <p:nvPr/>
        </p:nvSpPr>
        <p:spPr>
          <a:xfrm>
            <a:off x="4697153" y="4098747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5" name="pole tekstowe 34"/>
          <p:cNvSpPr txBox="1"/>
          <p:nvPr/>
        </p:nvSpPr>
        <p:spPr>
          <a:xfrm>
            <a:off x="6444771" y="3717071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auto">
          <a:xfrm>
            <a:off x="5860485" y="3474483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00E66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 rot="10800000">
            <a:off x="3704656" y="2532238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41" name="pole tekstowe 40"/>
          <p:cNvSpPr txBox="1"/>
          <p:nvPr/>
        </p:nvSpPr>
        <p:spPr>
          <a:xfrm>
            <a:off x="5965779" y="3297393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800" b="1" dirty="0"/>
              <a:t> </a:t>
            </a:r>
            <a:r>
              <a:rPr lang="pl-PL" sz="2000" b="1" dirty="0" smtClean="0"/>
              <a:t>55,5%</a:t>
            </a:r>
            <a:endParaRPr lang="pl-PL" sz="2000" b="1" dirty="0"/>
          </a:p>
        </p:txBody>
      </p:sp>
      <p:sp>
        <p:nvSpPr>
          <p:cNvPr id="37" name="pole tekstowe 36"/>
          <p:cNvSpPr txBox="1"/>
          <p:nvPr/>
        </p:nvSpPr>
        <p:spPr>
          <a:xfrm>
            <a:off x="2692901" y="5354700"/>
            <a:ext cx="17785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100%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pole tekstowe 37"/>
          <p:cNvSpPr txBox="1"/>
          <p:nvPr/>
        </p:nvSpPr>
        <p:spPr>
          <a:xfrm>
            <a:off x="4951603" y="5355514"/>
            <a:ext cx="17785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100%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pole tekstowe 38"/>
          <p:cNvSpPr txBox="1"/>
          <p:nvPr/>
        </p:nvSpPr>
        <p:spPr>
          <a:xfrm>
            <a:off x="7260858" y="5363031"/>
            <a:ext cx="17785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100%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314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587529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Przestępstwa 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narkotykowe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05117682"/>
              </p:ext>
            </p:extLst>
          </p:nvPr>
        </p:nvGraphicFramePr>
        <p:xfrm>
          <a:off x="-358442" y="2077762"/>
          <a:ext cx="9804401" cy="4462462"/>
        </p:xfrm>
        <a:graphic>
          <a:graphicData uri="http://schemas.openxmlformats.org/presentationml/2006/ole">
            <p:oleObj spid="_x0000_s125998" name="Arkusz" r:id="rId4" imgW="6088203" imgH="1676463" progId="Excel.Sheet.8">
              <p:embed/>
            </p:oleObj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192718" y="4033820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860975" y="3706827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391952" y="5356838"/>
            <a:ext cx="17785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98,2%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6224409" y="3056311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18,6%</a:t>
            </a:r>
            <a:endParaRPr lang="pl-PL" sz="2000" b="1" dirty="0"/>
          </a:p>
        </p:txBody>
      </p:sp>
      <p:sp>
        <p:nvSpPr>
          <p:cNvPr id="25" name="pole tekstowe 24"/>
          <p:cNvSpPr txBox="1"/>
          <p:nvPr/>
        </p:nvSpPr>
        <p:spPr>
          <a:xfrm>
            <a:off x="2477620" y="4071671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6928864" y="4087887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4191870" y="3739674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8754694" y="3741872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4437550" y="6273225"/>
            <a:ext cx="5008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% wykrytych przestępstw</a:t>
            </a:r>
          </a:p>
          <a:p>
            <a:pPr algn="ctr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kraj – 96,8 zachodniopomorskie – 98,5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27" name="pole tekstowe 26"/>
          <p:cNvSpPr txBox="1"/>
          <p:nvPr/>
        </p:nvSpPr>
        <p:spPr>
          <a:xfrm>
            <a:off x="8237031" y="2432276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800" b="1" dirty="0"/>
              <a:t> </a:t>
            </a:r>
            <a:r>
              <a:rPr lang="pl-PL" sz="2000" b="1" dirty="0" smtClean="0"/>
              <a:t>50,6%</a:t>
            </a:r>
            <a:endParaRPr lang="pl-PL" sz="2000" b="1" dirty="0"/>
          </a:p>
        </p:txBody>
      </p:sp>
      <p:sp>
        <p:nvSpPr>
          <p:cNvPr id="33" name="pole tekstowe 32"/>
          <p:cNvSpPr txBox="1"/>
          <p:nvPr/>
        </p:nvSpPr>
        <p:spPr>
          <a:xfrm>
            <a:off x="4697153" y="4098747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5" name="pole tekstowe 34"/>
          <p:cNvSpPr txBox="1"/>
          <p:nvPr/>
        </p:nvSpPr>
        <p:spPr>
          <a:xfrm>
            <a:off x="6444771" y="3717071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auto">
          <a:xfrm rot="10800000">
            <a:off x="3532261" y="2907177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00E66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37" name="pole tekstowe 36"/>
          <p:cNvSpPr txBox="1"/>
          <p:nvPr/>
        </p:nvSpPr>
        <p:spPr>
          <a:xfrm>
            <a:off x="3744312" y="2873822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000" b="1" dirty="0" smtClean="0"/>
              <a:t>28,6%</a:t>
            </a:r>
            <a:endParaRPr lang="pl-PL" sz="2000" b="1" dirty="0"/>
          </a:p>
        </p:txBody>
      </p:sp>
      <p:sp>
        <p:nvSpPr>
          <p:cNvPr id="34" name="pole tekstowe 33"/>
          <p:cNvSpPr txBox="1"/>
          <p:nvPr/>
        </p:nvSpPr>
        <p:spPr>
          <a:xfrm>
            <a:off x="2550065" y="5372144"/>
            <a:ext cx="17785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100%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pole tekstowe 37"/>
          <p:cNvSpPr txBox="1"/>
          <p:nvPr/>
        </p:nvSpPr>
        <p:spPr>
          <a:xfrm>
            <a:off x="5016822" y="5372144"/>
            <a:ext cx="17785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100%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pole tekstowe 38"/>
          <p:cNvSpPr txBox="1"/>
          <p:nvPr/>
        </p:nvSpPr>
        <p:spPr>
          <a:xfrm>
            <a:off x="7247239" y="5351814"/>
            <a:ext cx="17785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100%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AutoShape 7"/>
          <p:cNvSpPr>
            <a:spLocks noChangeArrowheads="1"/>
          </p:cNvSpPr>
          <p:nvPr/>
        </p:nvSpPr>
        <p:spPr bwMode="auto">
          <a:xfrm rot="10800000">
            <a:off x="5928473" y="3042175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00E66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41" name="AutoShape 7"/>
          <p:cNvSpPr>
            <a:spLocks noChangeArrowheads="1"/>
          </p:cNvSpPr>
          <p:nvPr/>
        </p:nvSpPr>
        <p:spPr bwMode="auto">
          <a:xfrm rot="10800000">
            <a:off x="8136537" y="2496930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00E66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201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7409312" cy="1587529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Przestępstwa 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gospodarcze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35587323"/>
              </p:ext>
            </p:extLst>
          </p:nvPr>
        </p:nvGraphicFramePr>
        <p:xfrm>
          <a:off x="-358441" y="1500573"/>
          <a:ext cx="9804400" cy="4846637"/>
        </p:xfrm>
        <a:graphic>
          <a:graphicData uri="http://schemas.openxmlformats.org/presentationml/2006/ole">
            <p:oleObj spid="_x0000_s127022" name="Arkusz" r:id="rId4" imgW="6088203" imgH="1821117" progId="Excel.Sheet.8">
              <p:embed/>
            </p:oleObj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192718" y="4033820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860975" y="3706827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391952" y="5356838"/>
            <a:ext cx="17785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85,3%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6064949" y="3206281"/>
            <a:ext cx="779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000" b="1" dirty="0" smtClean="0"/>
              <a:t>6,9%</a:t>
            </a:r>
            <a:endParaRPr lang="pl-PL" sz="2000" b="1" dirty="0"/>
          </a:p>
        </p:txBody>
      </p:sp>
      <p:sp>
        <p:nvSpPr>
          <p:cNvPr id="25" name="pole tekstowe 24"/>
          <p:cNvSpPr txBox="1"/>
          <p:nvPr/>
        </p:nvSpPr>
        <p:spPr>
          <a:xfrm>
            <a:off x="2477620" y="4071671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6928864" y="4087887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4191870" y="3739674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8754694" y="3741872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4437550" y="6273225"/>
            <a:ext cx="5008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% wykrytych przestępstw</a:t>
            </a:r>
          </a:p>
          <a:p>
            <a:pPr algn="ctr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kraj – 85,9 zachodniopomorskie – 94,7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27" name="pole tekstowe 26"/>
          <p:cNvSpPr txBox="1"/>
          <p:nvPr/>
        </p:nvSpPr>
        <p:spPr>
          <a:xfrm>
            <a:off x="8373638" y="2765386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000" b="1" dirty="0" smtClean="0"/>
              <a:t>22,4%</a:t>
            </a:r>
            <a:endParaRPr lang="pl-PL" sz="2000" b="1" dirty="0"/>
          </a:p>
        </p:txBody>
      </p:sp>
      <p:sp>
        <p:nvSpPr>
          <p:cNvPr id="33" name="pole tekstowe 32"/>
          <p:cNvSpPr txBox="1"/>
          <p:nvPr/>
        </p:nvSpPr>
        <p:spPr>
          <a:xfrm>
            <a:off x="4697153" y="4098747"/>
            <a:ext cx="461665" cy="12698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wszczęte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5" name="pole tekstowe 34"/>
          <p:cNvSpPr txBox="1"/>
          <p:nvPr/>
        </p:nvSpPr>
        <p:spPr>
          <a:xfrm>
            <a:off x="6444771" y="3717071"/>
            <a:ext cx="461665" cy="16347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stwierdzone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7" name="pole tekstowe 36"/>
          <p:cNvSpPr txBox="1"/>
          <p:nvPr/>
        </p:nvSpPr>
        <p:spPr>
          <a:xfrm>
            <a:off x="3924407" y="3231556"/>
            <a:ext cx="779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 </a:t>
            </a:r>
            <a:r>
              <a:rPr lang="pl-PL" sz="2000" b="1" dirty="0" smtClean="0"/>
              <a:t>7,4%</a:t>
            </a:r>
            <a:endParaRPr lang="pl-PL" sz="2000" b="1" dirty="0"/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 rot="10800000">
            <a:off x="3640848" y="3288606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00E66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39" name="AutoShape 7"/>
          <p:cNvSpPr>
            <a:spLocks noChangeArrowheads="1"/>
          </p:cNvSpPr>
          <p:nvPr/>
        </p:nvSpPr>
        <p:spPr bwMode="auto">
          <a:xfrm rot="10800000">
            <a:off x="8236810" y="2750139"/>
            <a:ext cx="344790" cy="405299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00E66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40" name="AutoShape 7"/>
          <p:cNvSpPr>
            <a:spLocks noChangeArrowheads="1"/>
          </p:cNvSpPr>
          <p:nvPr/>
        </p:nvSpPr>
        <p:spPr bwMode="auto">
          <a:xfrm>
            <a:off x="5892554" y="3355833"/>
            <a:ext cx="344790" cy="346130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FF0000"/>
              </a:solidFill>
            </a:endParaRPr>
          </a:p>
        </p:txBody>
      </p:sp>
      <p:sp>
        <p:nvSpPr>
          <p:cNvPr id="41" name="pole tekstowe 40"/>
          <p:cNvSpPr txBox="1"/>
          <p:nvPr/>
        </p:nvSpPr>
        <p:spPr>
          <a:xfrm>
            <a:off x="2567203" y="5341570"/>
            <a:ext cx="17785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98,6%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pole tekstowe 41"/>
          <p:cNvSpPr txBox="1"/>
          <p:nvPr/>
        </p:nvSpPr>
        <p:spPr>
          <a:xfrm>
            <a:off x="4920625" y="5341570"/>
            <a:ext cx="17785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100%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pole tekstowe 42"/>
          <p:cNvSpPr txBox="1"/>
          <p:nvPr/>
        </p:nvSpPr>
        <p:spPr>
          <a:xfrm>
            <a:off x="7246389" y="5340471"/>
            <a:ext cx="17785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97,6%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7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470025"/>
          </a:xfrm>
        </p:spPr>
        <p:txBody>
          <a:bodyPr/>
          <a:lstStyle/>
          <a:p>
            <a:pPr algn="l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	Zabezpieczenie</a:t>
            </a:r>
            <a:br>
              <a:rPr lang="pl-PL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	 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majątkowe</a:t>
            </a:r>
            <a:endParaRPr lang="pl-PL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3383868" y="3047371"/>
            <a:ext cx="5256584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b="1" dirty="0">
              <a:latin typeface="Britannic Bold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26462" y="1651363"/>
            <a:ext cx="9350990" cy="39724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pl-PL" sz="2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	</a:t>
            </a:r>
            <a:r>
              <a:rPr lang="pl-PL" sz="3200" dirty="0">
                <a:solidFill>
                  <a:srgbClr val="000000"/>
                </a:solidFill>
              </a:rPr>
              <a:t>			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0000"/>
                </a:solidFill>
              </a:rPr>
              <a:t>					</a:t>
            </a:r>
            <a:r>
              <a:rPr lang="pl-PL" sz="4400" dirty="0" smtClean="0">
                <a:solidFill>
                  <a:srgbClr val="000000"/>
                </a:solidFill>
              </a:rPr>
              <a:t>2016					260 tys. zł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4400" dirty="0">
                <a:solidFill>
                  <a:srgbClr val="000000"/>
                </a:solidFill>
              </a:rPr>
              <a:t>	</a:t>
            </a:r>
            <a:r>
              <a:rPr lang="pl-PL" sz="4400" dirty="0" smtClean="0">
                <a:solidFill>
                  <a:srgbClr val="000000"/>
                </a:solidFill>
              </a:rPr>
              <a:t>				2017					132 tys. zł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4400" dirty="0">
                <a:solidFill>
                  <a:srgbClr val="000000"/>
                </a:solidFill>
              </a:rPr>
              <a:t>	</a:t>
            </a:r>
            <a:r>
              <a:rPr lang="pl-PL" sz="4400" dirty="0" smtClean="0">
                <a:solidFill>
                  <a:srgbClr val="000000"/>
                </a:solidFill>
              </a:rPr>
              <a:t>				</a:t>
            </a:r>
            <a:r>
              <a:rPr lang="pl-PL" sz="4400" b="1" dirty="0" smtClean="0">
                <a:solidFill>
                  <a:srgbClr val="000000"/>
                </a:solidFill>
              </a:rPr>
              <a:t>2018					612 tys. zł</a:t>
            </a:r>
            <a:r>
              <a:rPr lang="pl-PL" sz="3200" dirty="0">
                <a:solidFill>
                  <a:srgbClr val="000000"/>
                </a:solidFill>
              </a:rPr>
              <a:t>					   		 			  </a:t>
            </a:r>
            <a:r>
              <a:rPr lang="pl-PL" sz="3200" dirty="0" smtClean="0">
                <a:solidFill>
                  <a:srgbClr val="000000"/>
                </a:solidFill>
              </a:rPr>
              <a:t>    </a:t>
            </a:r>
            <a:r>
              <a:rPr lang="pl-PL" sz="3200" dirty="0">
                <a:solidFill>
                  <a:srgbClr val="000000"/>
                </a:solidFill>
                <a:latin typeface="Arial" charset="0"/>
              </a:rPr>
              <a:t>		</a:t>
            </a:r>
            <a:endParaRPr lang="pl-PL" sz="3200" dirty="0">
              <a:solidFill>
                <a:srgbClr val="000000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297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152400" y="269032"/>
            <a:ext cx="7409312" cy="1296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Skargi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23528" y="1340768"/>
            <a:ext cx="9144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3200" b="1" dirty="0">
              <a:latin typeface="Arial Narrow" pitchFamily="34" charset="0"/>
              <a:cs typeface="Times New Roman" pitchFamily="18" charset="0"/>
            </a:endParaRPr>
          </a:p>
          <a:p>
            <a:r>
              <a:rPr lang="pl-PL" sz="3200" b="1" dirty="0">
                <a:latin typeface="Arial Narrow" pitchFamily="34" charset="0"/>
                <a:cs typeface="Times New Roman" pitchFamily="18" charset="0"/>
              </a:rPr>
              <a:t>	</a:t>
            </a:r>
            <a:r>
              <a:rPr lang="pl-PL" sz="3200" b="1" dirty="0" smtClean="0">
                <a:latin typeface="Arial Narrow" pitchFamily="34" charset="0"/>
                <a:cs typeface="Times New Roman" pitchFamily="18" charset="0"/>
              </a:rPr>
              <a:t>			</a:t>
            </a:r>
            <a:r>
              <a:rPr lang="pl-PL" sz="3600" dirty="0" smtClean="0">
                <a:latin typeface="Arial Narrow" pitchFamily="34" charset="0"/>
                <a:cs typeface="Times New Roman" pitchFamily="18" charset="0"/>
              </a:rPr>
              <a:t>2016</a:t>
            </a:r>
            <a:r>
              <a:rPr lang="pl-PL" sz="3600" b="1" dirty="0" smtClean="0">
                <a:latin typeface="Arial Narrow" pitchFamily="34" charset="0"/>
                <a:cs typeface="Times New Roman" pitchFamily="18" charset="0"/>
              </a:rPr>
              <a:t>		</a:t>
            </a:r>
            <a:r>
              <a:rPr lang="pl-PL" sz="3600" dirty="0" smtClean="0">
                <a:latin typeface="Arial Narrow" pitchFamily="34" charset="0"/>
                <a:cs typeface="Times New Roman" pitchFamily="18" charset="0"/>
              </a:rPr>
              <a:t>2017</a:t>
            </a:r>
            <a:r>
              <a:rPr lang="pl-PL" sz="3600" b="1" dirty="0" smtClean="0">
                <a:latin typeface="Arial Narrow" pitchFamily="34" charset="0"/>
                <a:cs typeface="Times New Roman" pitchFamily="18" charset="0"/>
              </a:rPr>
              <a:t>		</a:t>
            </a:r>
            <a:r>
              <a:rPr lang="pl-PL" sz="3600" dirty="0" smtClean="0">
                <a:latin typeface="Arial Narrow" pitchFamily="34" charset="0"/>
                <a:cs typeface="Times New Roman" pitchFamily="18" charset="0"/>
              </a:rPr>
              <a:t>2018</a:t>
            </a:r>
          </a:p>
          <a:p>
            <a:endParaRPr lang="pl-PL" sz="3200" b="1" dirty="0">
              <a:latin typeface="Arial Narrow" pitchFamily="34" charset="0"/>
              <a:cs typeface="Times New Roman" pitchFamily="18" charset="0"/>
            </a:endParaRPr>
          </a:p>
          <a:p>
            <a:r>
              <a:rPr lang="pl-PL" sz="3200" b="1" dirty="0" smtClean="0">
                <a:latin typeface="Arial Narrow" pitchFamily="34" charset="0"/>
                <a:cs typeface="Times New Roman" pitchFamily="18" charset="0"/>
              </a:rPr>
              <a:t>Skargi			</a:t>
            </a:r>
            <a:r>
              <a:rPr lang="pl-PL" sz="4000" b="1" dirty="0" smtClean="0">
                <a:latin typeface="Arial Narrow" pitchFamily="34" charset="0"/>
                <a:cs typeface="Times New Roman" pitchFamily="18" charset="0"/>
              </a:rPr>
              <a:t>25		16		12</a:t>
            </a:r>
          </a:p>
          <a:p>
            <a:endParaRPr lang="pl-PL" sz="3200" b="1" dirty="0">
              <a:latin typeface="Arial Narrow" pitchFamily="34" charset="0"/>
              <a:cs typeface="Times New Roman" pitchFamily="18" charset="0"/>
            </a:endParaRPr>
          </a:p>
          <a:p>
            <a:r>
              <a:rPr lang="pl-PL" sz="3200" b="1" dirty="0" smtClean="0">
                <a:latin typeface="Arial Narrow" pitchFamily="34" charset="0"/>
                <a:cs typeface="Times New Roman" pitchFamily="18" charset="0"/>
              </a:rPr>
              <a:t>Liczba zarzutów		</a:t>
            </a:r>
            <a:r>
              <a:rPr lang="pl-PL" sz="4000" b="1" dirty="0" smtClean="0">
                <a:latin typeface="Arial Narrow" pitchFamily="34" charset="0"/>
                <a:cs typeface="Times New Roman" pitchFamily="18" charset="0"/>
              </a:rPr>
              <a:t>88		36		32</a:t>
            </a:r>
          </a:p>
          <a:p>
            <a:endParaRPr lang="pl-PL" sz="3200" b="1" dirty="0">
              <a:latin typeface="Arial Narrow" pitchFamily="34" charset="0"/>
              <a:cs typeface="Times New Roman" pitchFamily="18" charset="0"/>
            </a:endParaRPr>
          </a:p>
          <a:p>
            <a:r>
              <a:rPr lang="pl-PL" sz="3200" b="1" dirty="0" smtClean="0">
                <a:latin typeface="Arial Narrow" pitchFamily="34" charset="0"/>
                <a:cs typeface="Times New Roman" pitchFamily="18" charset="0"/>
              </a:rPr>
              <a:t>Skargi potwierdzone	</a:t>
            </a:r>
            <a:r>
              <a:rPr lang="pl-PL" sz="4000" b="1" dirty="0" smtClean="0">
                <a:latin typeface="Arial Narrow" pitchFamily="34" charset="0"/>
                <a:cs typeface="Times New Roman" pitchFamily="18" charset="0"/>
              </a:rPr>
              <a:t>1		1		1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706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0138" y="116632"/>
            <a:ext cx="7419450" cy="1908569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Badanie CBOS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6-13 wrzesień</a:t>
            </a:r>
            <a:r>
              <a:rPr lang="pl-PL" sz="32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2018r. </a:t>
            </a:r>
            <a:br>
              <a:rPr lang="pl-PL" sz="32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(N=1064) </a:t>
            </a: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3" y="2276872"/>
            <a:ext cx="9147287" cy="264593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55654" y="5899027"/>
            <a:ext cx="849694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pl-PL" sz="28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„Jakby Pan/i ocenił/a działalność ….. </a:t>
            </a:r>
            <a:r>
              <a:rPr lang="pl-PL" sz="28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?”</a:t>
            </a:r>
          </a:p>
          <a:p>
            <a:pPr algn="ctr"/>
            <a:r>
              <a:rPr lang="pl-PL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Oceny dobre w % </a:t>
            </a:r>
          </a:p>
        </p:txBody>
      </p:sp>
    </p:spTree>
    <p:extLst>
      <p:ext uri="{BB962C8B-B14F-4D97-AF65-F5344CB8AC3E}">
        <p14:creationId xmlns:p14="http://schemas.microsoft.com/office/powerpoint/2010/main" xmlns="" val="400070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7344816" cy="1296143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Fundusz wsparcia Policji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170 tys. zł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0" y="1772816"/>
            <a:ext cx="9144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/>
              <a:t>57 500	</a:t>
            </a:r>
            <a:r>
              <a:rPr lang="pl-PL" sz="2400" b="1" dirty="0" smtClean="0"/>
              <a:t>Gmina Dobra 		</a:t>
            </a:r>
            <a:r>
              <a:rPr lang="pl-PL" sz="2000" b="1" dirty="0" smtClean="0"/>
              <a:t>- 42,5 tys. zakup radiowozu Opel Mokka</a:t>
            </a:r>
          </a:p>
          <a:p>
            <a:r>
              <a:rPr lang="pl-PL" sz="2000" b="1" dirty="0"/>
              <a:t>	</a:t>
            </a:r>
            <a:r>
              <a:rPr lang="pl-PL" sz="2000" b="1" dirty="0" smtClean="0"/>
              <a:t>				- 15 tys. (urz. </a:t>
            </a:r>
            <a:r>
              <a:rPr lang="pl-PL" sz="2000" b="1" dirty="0"/>
              <a:t>wielofunkcyjne, </a:t>
            </a:r>
            <a:r>
              <a:rPr lang="pl-PL" sz="2000" b="1" dirty="0" smtClean="0"/>
              <a:t>3 aparaty </a:t>
            </a:r>
          </a:p>
          <a:p>
            <a:r>
              <a:rPr lang="pl-PL" sz="2000" b="1" dirty="0"/>
              <a:t>	</a:t>
            </a:r>
            <a:r>
              <a:rPr lang="pl-PL" sz="2000" b="1" dirty="0" smtClean="0"/>
              <a:t>				                             fotograficzne)</a:t>
            </a:r>
            <a:endParaRPr lang="pl-PL" sz="2000" b="1" dirty="0"/>
          </a:p>
          <a:p>
            <a:r>
              <a:rPr lang="pl-PL" sz="3600" b="1" dirty="0"/>
              <a:t>45 000	</a:t>
            </a:r>
            <a:r>
              <a:rPr lang="pl-PL" sz="2400" b="1" dirty="0"/>
              <a:t>Gmina Kołbaskowo</a:t>
            </a:r>
            <a:r>
              <a:rPr lang="pl-PL" sz="3600" b="1" dirty="0"/>
              <a:t>	</a:t>
            </a:r>
            <a:r>
              <a:rPr lang="pl-PL" sz="2000" b="1" dirty="0" smtClean="0"/>
              <a:t>- </a:t>
            </a:r>
            <a:r>
              <a:rPr lang="pl-PL" sz="2000" b="1" dirty="0"/>
              <a:t>42,5 tys. zakup radiowozu Opel Mokka</a:t>
            </a:r>
          </a:p>
          <a:p>
            <a:r>
              <a:rPr lang="pl-PL" sz="2000" b="1" dirty="0" smtClean="0"/>
              <a:t>	</a:t>
            </a:r>
            <a:r>
              <a:rPr lang="pl-PL" sz="2000" b="1" dirty="0"/>
              <a:t>				</a:t>
            </a:r>
            <a:r>
              <a:rPr lang="pl-PL" sz="2000" b="1" dirty="0" smtClean="0"/>
              <a:t>- </a:t>
            </a:r>
            <a:r>
              <a:rPr lang="pl-PL" sz="2000" b="1" dirty="0"/>
              <a:t>2,5 tys. (lornetka</a:t>
            </a:r>
            <a:r>
              <a:rPr lang="pl-PL" sz="2000" b="1" dirty="0" smtClean="0"/>
              <a:t>)</a:t>
            </a:r>
          </a:p>
          <a:p>
            <a:endParaRPr lang="pl-PL" sz="2000" b="1" dirty="0" smtClean="0"/>
          </a:p>
          <a:p>
            <a:r>
              <a:rPr lang="pl-PL" sz="3600" b="1" dirty="0" smtClean="0"/>
              <a:t>40 000	</a:t>
            </a:r>
            <a:r>
              <a:rPr lang="pl-PL" sz="2400" b="1" dirty="0" smtClean="0"/>
              <a:t>Gmina Police</a:t>
            </a:r>
            <a:r>
              <a:rPr lang="pl-PL" sz="3600" b="1" dirty="0" smtClean="0"/>
              <a:t>		</a:t>
            </a:r>
            <a:r>
              <a:rPr lang="pl-PL" sz="2000" b="1" dirty="0" smtClean="0"/>
              <a:t>- 10 tys. zakup radiowozu Hyundai i20 </a:t>
            </a:r>
          </a:p>
          <a:p>
            <a:r>
              <a:rPr lang="pl-PL" sz="2000" b="1" dirty="0"/>
              <a:t>	</a:t>
            </a:r>
            <a:r>
              <a:rPr lang="pl-PL" sz="2000" b="1" dirty="0" smtClean="0"/>
              <a:t>				- 30 tys. (88 dodatkowych służb 					                                przewoźny alkomat, waga, 						latarki)</a:t>
            </a:r>
          </a:p>
          <a:p>
            <a:r>
              <a:rPr lang="pl-PL" sz="3600" b="1" dirty="0"/>
              <a:t>28 </a:t>
            </a:r>
            <a:r>
              <a:rPr lang="pl-PL" sz="3600" b="1" dirty="0" smtClean="0"/>
              <a:t>000	</a:t>
            </a:r>
            <a:r>
              <a:rPr lang="pl-PL" sz="2400" b="1" dirty="0" smtClean="0"/>
              <a:t>Starostwo </a:t>
            </a:r>
            <a:r>
              <a:rPr lang="pl-PL" sz="2400" b="1" dirty="0"/>
              <a:t>Powiatowe     </a:t>
            </a:r>
            <a:r>
              <a:rPr lang="pl-PL" sz="2000" b="1" dirty="0" smtClean="0"/>
              <a:t>- 13 tys. zakup </a:t>
            </a:r>
            <a:r>
              <a:rPr lang="pl-PL" sz="2000" b="1" dirty="0"/>
              <a:t>radiowozu Hyundai i20</a:t>
            </a:r>
          </a:p>
          <a:p>
            <a:r>
              <a:rPr lang="pl-PL" sz="2000" b="1" dirty="0"/>
              <a:t>					      </a:t>
            </a:r>
            <a:r>
              <a:rPr lang="pl-PL" sz="2000" b="1" dirty="0" smtClean="0"/>
              <a:t>- </a:t>
            </a:r>
            <a:r>
              <a:rPr lang="pl-PL" sz="2000" b="1" dirty="0"/>
              <a:t>15 tys. (urz. wielofunkcyjne, 					          </a:t>
            </a:r>
            <a:r>
              <a:rPr lang="pl-PL" sz="2000" b="1" dirty="0" smtClean="0"/>
              <a:t>                            10 </a:t>
            </a:r>
            <a:r>
              <a:rPr lang="pl-PL" sz="2000" b="1" dirty="0"/>
              <a:t>szt. niszczarek, projektor</a:t>
            </a:r>
            <a:r>
              <a:rPr lang="pl-PL" sz="2400" b="1" dirty="0"/>
              <a:t>)</a:t>
            </a:r>
          </a:p>
          <a:p>
            <a:r>
              <a:rPr lang="pl-PL" sz="2400" b="1" dirty="0" smtClean="0"/>
              <a:t>					</a:t>
            </a:r>
            <a:endParaRPr lang="pl-PL" sz="2400" b="1" dirty="0"/>
          </a:p>
        </p:txBody>
      </p:sp>
      <p:pic>
        <p:nvPicPr>
          <p:cNvPr id="14" name="Picture 13" descr="http://policki.maxpanel2.pl/policki33/images/Grafiki/Herby_Gmin/herb_gmina_dobr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24156"/>
            <a:ext cx="586598" cy="7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9" descr="http://www.dioblina.eu/files/dioblina/styles/fullscreen/public/pgl/0/0/1/emblem-gmina-police-25481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2145" y="3644191"/>
            <a:ext cx="586598" cy="69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pic>
        <p:nvPicPr>
          <p:cNvPr id="8" name="Picture 23" descr="http://www.zpokolbaskowo.pl/upload/201509/gmina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0762" y="2520299"/>
            <a:ext cx="581492" cy="65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olicki-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0762" y="4889321"/>
            <a:ext cx="594656" cy="6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325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152400" y="269032"/>
            <a:ext cx="7409312" cy="1296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Radiowozy zakupione w systemie 50/50</a:t>
            </a:r>
            <a:endParaRPr kumimoji="0" lang="pl-PL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4414" y="1870927"/>
            <a:ext cx="6469688" cy="4313125"/>
          </a:xfrm>
          <a:prstGeom prst="rect">
            <a:avLst/>
          </a:prstGeom>
        </p:spPr>
      </p:pic>
      <p:pic>
        <p:nvPicPr>
          <p:cNvPr id="8" name="Picture 23" descr="http://www.zpokolbaskowo.pl/upload/201509/gmina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82809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http://policki.maxpanel2.pl/policki33/images/Grafiki/Herby_Gmin/herb_gmina_dobr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177" y="2924944"/>
            <a:ext cx="823436" cy="103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9" descr="http://www.dioblina.eu/files/dioblina/styles/fullscreen/public/pgl/0/0/1/emblem-gmina-police-25481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487" y="5126176"/>
            <a:ext cx="818005" cy="97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policki-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487" y="4031906"/>
            <a:ext cx="8174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le tekstowe 13"/>
          <p:cNvSpPr txBox="1"/>
          <p:nvPr/>
        </p:nvSpPr>
        <p:spPr>
          <a:xfrm>
            <a:off x="1082634" y="2105583"/>
            <a:ext cx="1717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 Narrow" pitchFamily="34" charset="0"/>
                <a:cs typeface="Times New Roman" pitchFamily="18" charset="0"/>
              </a:rPr>
              <a:t>42,5 tys. zł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1074268" y="3123140"/>
            <a:ext cx="1717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 Narrow" pitchFamily="34" charset="0"/>
                <a:cs typeface="Times New Roman" pitchFamily="18" charset="0"/>
              </a:rPr>
              <a:t>42,5 tys. zł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1142793" y="5204501"/>
            <a:ext cx="1717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 Narrow" pitchFamily="34" charset="0"/>
                <a:cs typeface="Times New Roman" pitchFamily="18" charset="0"/>
              </a:rPr>
              <a:t>10 tys. zł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1142794" y="4148956"/>
            <a:ext cx="1717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 Narrow" pitchFamily="34" charset="0"/>
                <a:cs typeface="Times New Roman" pitchFamily="18" charset="0"/>
              </a:rPr>
              <a:t>1</a:t>
            </a:r>
            <a:r>
              <a:rPr lang="pl-PL" sz="2400" b="1" dirty="0">
                <a:latin typeface="Arial Narrow" pitchFamily="34" charset="0"/>
                <a:cs typeface="Times New Roman" pitchFamily="18" charset="0"/>
              </a:rPr>
              <a:t>3</a:t>
            </a:r>
            <a:r>
              <a:rPr lang="pl-PL" sz="2400" b="1" dirty="0" smtClean="0">
                <a:latin typeface="Arial Narrow" pitchFamily="34" charset="0"/>
                <a:cs typeface="Times New Roman" pitchFamily="18" charset="0"/>
              </a:rPr>
              <a:t> tys. zł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3229847" y="6150114"/>
            <a:ext cx="5318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 Narrow" pitchFamily="34" charset="0"/>
                <a:cs typeface="Times New Roman" pitchFamily="18" charset="0"/>
              </a:rPr>
              <a:t>Ogólny koszt zakupu 235 tys. zł</a:t>
            </a:r>
          </a:p>
          <a:p>
            <a:pPr algn="ctr"/>
            <a:r>
              <a:rPr lang="pl-PL" sz="1600" dirty="0" smtClean="0">
                <a:latin typeface="Arial Narrow" pitchFamily="34" charset="0"/>
                <a:cs typeface="Times New Roman" pitchFamily="18" charset="0"/>
              </a:rPr>
              <a:t> (1x57 tys. 2x89 tys.)</a:t>
            </a:r>
          </a:p>
        </p:txBody>
      </p:sp>
    </p:spTree>
    <p:extLst>
      <p:ext uri="{BB962C8B-B14F-4D97-AF65-F5344CB8AC3E}">
        <p14:creationId xmlns:p14="http://schemas.microsoft.com/office/powerpoint/2010/main" xmlns="" val="156614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152400" y="269032"/>
            <a:ext cx="7409312" cy="1296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2 nowe radiowozy dla policjantów ruchu</a:t>
            </a:r>
            <a:r>
              <a:rPr kumimoji="0" lang="pl-PL" sz="36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drogowego</a:t>
            </a: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-252536" y="537321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3200" b="1" dirty="0" smtClean="0">
              <a:latin typeface="Arial Narrow" pitchFamily="34" charset="0"/>
              <a:cs typeface="Times New Roman" pitchFamily="18" charset="0"/>
            </a:endParaRPr>
          </a:p>
          <a:p>
            <a:endParaRPr lang="pl-PL" sz="2400" b="1" dirty="0" smtClean="0"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53156" y="3783798"/>
            <a:ext cx="3590844" cy="189335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861048"/>
            <a:ext cx="3564395" cy="1843358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-74303" y="4856545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3200" b="1" dirty="0" smtClean="0">
              <a:latin typeface="Arial Narrow" pitchFamily="34" charset="0"/>
              <a:cs typeface="Times New Roman" pitchFamily="18" charset="0"/>
            </a:endParaRPr>
          </a:p>
          <a:p>
            <a:endParaRPr lang="pl-PL" sz="2400" b="1" dirty="0" smtClean="0">
              <a:latin typeface="Arial Narrow" pitchFamily="34" charset="0"/>
              <a:cs typeface="Times New Roman" pitchFamily="18" charset="0"/>
            </a:endParaRPr>
          </a:p>
          <a:p>
            <a:pPr algn="ctr"/>
            <a:r>
              <a:rPr lang="pl-PL" sz="2400" b="1" dirty="0" smtClean="0">
                <a:latin typeface="Arial Narrow" pitchFamily="34" charset="0"/>
                <a:cs typeface="Times New Roman" pitchFamily="18" charset="0"/>
              </a:rPr>
              <a:t>22 czerwca 2018				19 października 2018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1431272"/>
            <a:ext cx="3619949" cy="241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396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152400" y="269032"/>
            <a:ext cx="7409312" cy="1296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noProof="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Inwestycje 2018</a:t>
            </a: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/>
            </a:r>
            <a:b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lang="pl-PL" sz="3600" b="1" noProof="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ARCHIWUM </a:t>
            </a: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-180528" y="5433837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3200" b="1" dirty="0" smtClean="0">
              <a:latin typeface="Arial Narrow" pitchFamily="34" charset="0"/>
              <a:cs typeface="Times New Roman" pitchFamily="18" charset="0"/>
            </a:endParaRPr>
          </a:p>
          <a:p>
            <a:endParaRPr lang="pl-PL" sz="2400" b="1" dirty="0" smtClean="0"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414554" y="2915818"/>
            <a:ext cx="3996446" cy="266429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38949" y="2900233"/>
            <a:ext cx="4015148" cy="267676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2353" y="2245067"/>
            <a:ext cx="2977178" cy="198478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2353" y="4247966"/>
            <a:ext cx="2977178" cy="198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395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152400" y="269032"/>
            <a:ext cx="7409312" cy="1296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36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Inwestycje 2018</a:t>
            </a:r>
            <a:endParaRPr lang="pl-PL" sz="3600" b="1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-strefa wejściowa-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-garaże-depozytariusz kluczy</a:t>
            </a:r>
            <a:r>
              <a:rPr lang="pl-PL" sz="36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-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-252536" y="537321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3200" b="1" dirty="0" smtClean="0">
              <a:latin typeface="Arial Narrow" pitchFamily="34" charset="0"/>
              <a:cs typeface="Times New Roman" pitchFamily="18" charset="0"/>
            </a:endParaRPr>
          </a:p>
          <a:p>
            <a:endParaRPr lang="pl-PL" sz="2400" b="1" dirty="0" smtClean="0"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940" y="1717151"/>
            <a:ext cx="3666836" cy="244455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8095" y="1737777"/>
            <a:ext cx="3635896" cy="242393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4216314"/>
            <a:ext cx="2424048" cy="2079848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3986" y="4250313"/>
            <a:ext cx="1724317" cy="204507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4249542"/>
            <a:ext cx="3069930" cy="204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895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152400" y="269032"/>
            <a:ext cx="7409312" cy="1296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Sprzęt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informatyki i łączności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77902" y="4658512"/>
            <a:ext cx="825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 Narrow" pitchFamily="34" charset="0"/>
                <a:cs typeface="Times New Roman" pitchFamily="18" charset="0"/>
              </a:rPr>
              <a:t>6 szt.		            10 szt.		      30 szt.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-59793" y="5156123"/>
            <a:ext cx="9281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 Narrow" pitchFamily="34" charset="0"/>
                <a:cs typeface="Times New Roman" pitchFamily="18" charset="0"/>
              </a:rPr>
              <a:t>Komputery </a:t>
            </a:r>
            <a:r>
              <a:rPr lang="pl-PL" sz="2000" b="1" dirty="0">
                <a:latin typeface="Arial Narrow" pitchFamily="34" charset="0"/>
                <a:cs typeface="Times New Roman" pitchFamily="18" charset="0"/>
              </a:rPr>
              <a:t>stacjonarne </a:t>
            </a:r>
            <a:r>
              <a:rPr lang="pl-PL" sz="2000" b="1" dirty="0" smtClean="0">
                <a:latin typeface="Arial Narrow" pitchFamily="34" charset="0"/>
                <a:cs typeface="Times New Roman" pitchFamily="18" charset="0"/>
              </a:rPr>
              <a:t>        Mobilny </a:t>
            </a:r>
            <a:r>
              <a:rPr lang="pl-PL" sz="2000" b="1" dirty="0">
                <a:latin typeface="Arial Narrow" pitchFamily="34" charset="0"/>
                <a:cs typeface="Times New Roman" pitchFamily="18" charset="0"/>
              </a:rPr>
              <a:t>Terminal Noszony </a:t>
            </a:r>
            <a:r>
              <a:rPr lang="pl-PL" sz="2000" b="1" dirty="0" smtClean="0">
                <a:latin typeface="Arial Narrow" pitchFamily="34" charset="0"/>
                <a:cs typeface="Times New Roman" pitchFamily="18" charset="0"/>
              </a:rPr>
              <a:t>        Komputery przenośne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45919" y="2211236"/>
            <a:ext cx="3280244" cy="218682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6079" y="2211236"/>
            <a:ext cx="3641879" cy="2186829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76321" y="2213367"/>
            <a:ext cx="1751120" cy="218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996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152400" y="269032"/>
            <a:ext cx="7409312" cy="1296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    Sprzęt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0" y="171757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atin typeface="Arial Narrow" pitchFamily="34" charset="0"/>
                <a:cs typeface="Times New Roman" pitchFamily="18" charset="0"/>
              </a:rPr>
              <a:t>		                Terminale Płatnicze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636912"/>
            <a:ext cx="2501096" cy="343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726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470025"/>
          </a:xfrm>
        </p:spPr>
        <p:txBody>
          <a:bodyPr/>
          <a:lstStyle/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  <a:latin typeface="Britannic Bold" pitchFamily="34" charset="0"/>
              </a:rPr>
              <a:t>KOMENDA POWIATOWA POLICJI</a:t>
            </a:r>
            <a:br>
              <a:rPr lang="pl-PL" b="1" dirty="0" smtClean="0">
                <a:solidFill>
                  <a:schemeClr val="tx2">
                    <a:lumMod val="75000"/>
                  </a:schemeClr>
                </a:solidFill>
                <a:latin typeface="Britannic Bold" pitchFamily="34" charset="0"/>
              </a:rPr>
            </a:br>
            <a:r>
              <a:rPr lang="pl-PL" b="1" dirty="0" smtClean="0">
                <a:solidFill>
                  <a:schemeClr val="tx2">
                    <a:lumMod val="75000"/>
                  </a:schemeClr>
                </a:solidFill>
                <a:latin typeface="Britannic Bold" pitchFamily="34" charset="0"/>
              </a:rPr>
              <a:t>w POLICACH</a:t>
            </a:r>
            <a:endParaRPr lang="pl-PL" b="1" dirty="0">
              <a:solidFill>
                <a:schemeClr val="tx2">
                  <a:lumMod val="75000"/>
                </a:schemeClr>
              </a:solidFill>
              <a:latin typeface="Britannic Bold" pitchFamily="34" charset="0"/>
            </a:endParaRPr>
          </a:p>
        </p:txBody>
      </p:sp>
      <p:pic>
        <p:nvPicPr>
          <p:cNvPr id="1033" name="Picture 9" descr="http://www.dobraszczecinska.pl/ug/images/grafika/nowewarpno_her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74" y="1196752"/>
            <a:ext cx="985347" cy="111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policki.maxpanel2.pl/policki33/images/Grafiki/Herby_Gmin/herb_gmina_dobr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956" y="3809839"/>
            <a:ext cx="775846" cy="97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http://www.dioblina.eu/files/dioblina/styles/fullscreen/public/pgl/0/0/1/emblem-gmina-police-25481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000" y="2554232"/>
            <a:ext cx="828093" cy="98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://www.zpokolbaskowo.pl/upload/201509/gmina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884" y="5085184"/>
            <a:ext cx="82809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3383868" y="3047371"/>
            <a:ext cx="5256584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b="1" dirty="0">
              <a:latin typeface="Britannic Bold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428728" y="5214950"/>
            <a:ext cx="73197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4800" b="1" dirty="0" smtClean="0">
              <a:solidFill>
                <a:schemeClr val="tx2">
                  <a:lumMod val="75000"/>
                </a:schemeClr>
              </a:solidFill>
              <a:latin typeface="Britannic Bold" pitchFamily="34" charset="0"/>
            </a:endParaRPr>
          </a:p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Britannic Bold" pitchFamily="34" charset="0"/>
              </a:rPr>
              <a:t>     Dziękuję za uwagę.</a:t>
            </a:r>
            <a:endParaRPr lang="pl-PL" sz="3600" dirty="0"/>
          </a:p>
        </p:txBody>
      </p:sp>
      <p:pic>
        <p:nvPicPr>
          <p:cNvPr id="19" name="Picture 2" descr="F:\odprawa police 2016\logo-policja-zachodniopomors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9104" y="4447202"/>
            <a:ext cx="2277392" cy="2329948"/>
          </a:xfrm>
          <a:prstGeom prst="rect">
            <a:avLst/>
          </a:prstGeom>
          <a:noFill/>
          <a:effectLst>
            <a:outerShdw blurRad="381000" dist="50800" dir="5400000" sx="119000" sy="119000" algn="ctr" rotWithShape="0">
              <a:schemeClr val="tx2">
                <a:lumMod val="75000"/>
                <a:alpha val="5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policki-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4860" y="4718328"/>
            <a:ext cx="845821" cy="96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9236" y="851644"/>
            <a:ext cx="2037071" cy="2010621"/>
          </a:xfrm>
          <a:prstGeom prst="rect">
            <a:avLst/>
          </a:prstGeom>
        </p:spPr>
      </p:pic>
      <p:pic>
        <p:nvPicPr>
          <p:cNvPr id="115716" name="Picture 4" descr="http://police.policja.gov.pl/dokumenty/zalaczniki/211/211-627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4314" y="2044834"/>
            <a:ext cx="5589214" cy="332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32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6912768" cy="1296143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         Współpraca ze      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pl-PL" sz="36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        społeczeństwem</a:t>
            </a:r>
            <a:endParaRPr lang="pl-PL" sz="3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31" name="Picture 7" descr="F:\odprawa police 2016\mapa-powiat-policki grana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810" y="704431"/>
            <a:ext cx="3079969" cy="6153569"/>
          </a:xfrm>
          <a:prstGeom prst="rect">
            <a:avLst/>
          </a:prstGeom>
          <a:noFill/>
          <a:effectLst>
            <a:outerShdw blurRad="1117600" dist="584200" dir="7680000" sx="118000" sy="118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dobraszczecinska.pl/ug/images/grafika/nowewarpno_her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74" y="1196752"/>
            <a:ext cx="985347" cy="111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policki.maxpanel2.pl/policki33/images/Grafiki/Herby_Gmin/herb_gmina_dob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956" y="3809839"/>
            <a:ext cx="775846" cy="97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http://www.dioblina.eu/files/dioblina/styles/fullscreen/public/pgl/0/0/1/emblem-gmina-police-25481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000" y="2554232"/>
            <a:ext cx="828093" cy="98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://www.zpokolbaskowo.pl/upload/201509/gmina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884" y="5085184"/>
            <a:ext cx="82809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916892" y="3864197"/>
            <a:ext cx="3639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kern="600" dirty="0" smtClean="0">
                <a:solidFill>
                  <a:prstClr val="black"/>
                </a:solidFill>
                <a:latin typeface="Arial Black" pitchFamily="34" charset="0"/>
              </a:rPr>
              <a:t>DZIELNICOWI</a:t>
            </a:r>
            <a:endParaRPr kumimoji="0" lang="pl-PL" sz="3600" b="0" i="0" u="none" strike="noStrike" kern="6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3955038" y="2232314"/>
            <a:ext cx="30410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kern="600" noProof="0" dirty="0" smtClean="0">
                <a:solidFill>
                  <a:prstClr val="black"/>
                </a:solidFill>
                <a:latin typeface="Arial Black" pitchFamily="34" charset="0"/>
              </a:rPr>
              <a:t>MAPY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kern="600" noProof="0" dirty="0" smtClean="0">
                <a:solidFill>
                  <a:prstClr val="black"/>
                </a:solidFill>
                <a:latin typeface="Arial Black" pitchFamily="34" charset="0"/>
              </a:rPr>
              <a:t>ZAGROŻEŃ</a:t>
            </a:r>
            <a:endParaRPr kumimoji="0" lang="pl-PL" sz="3600" b="0" i="0" u="none" strike="noStrike" kern="6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32" name="pole tekstowe 31"/>
          <p:cNvSpPr txBox="1"/>
          <p:nvPr/>
        </p:nvSpPr>
        <p:spPr>
          <a:xfrm>
            <a:off x="3888685" y="5018538"/>
            <a:ext cx="3587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kern="600" noProof="0" dirty="0" smtClean="0">
                <a:solidFill>
                  <a:prstClr val="black"/>
                </a:solidFill>
                <a:latin typeface="Arial Black" pitchFamily="34" charset="0"/>
              </a:rPr>
              <a:t>POSTERUNKI</a:t>
            </a:r>
            <a:endParaRPr kumimoji="0" lang="pl-PL" sz="3600" b="0" i="0" u="none" strike="noStrike" kern="6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69539" y="5777160"/>
            <a:ext cx="488256" cy="488256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48156" y="4297408"/>
            <a:ext cx="488256" cy="488256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8898" y="3537087"/>
            <a:ext cx="488256" cy="488256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80403" y="1168647"/>
            <a:ext cx="488256" cy="488256"/>
          </a:xfrm>
          <a:prstGeom prst="rect">
            <a:avLst/>
          </a:prstGeom>
        </p:spPr>
      </p:pic>
      <p:pic>
        <p:nvPicPr>
          <p:cNvPr id="19" name="Picture 2" descr="F:\odprawa police 2016\logo-policja-zachodniopomors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8106" y="0"/>
            <a:ext cx="1611624" cy="1648817"/>
          </a:xfrm>
          <a:prstGeom prst="rect">
            <a:avLst/>
          </a:prstGeom>
          <a:noFill/>
          <a:effectLst>
            <a:outerShdw blurRad="381000" dist="50800" dir="5400000" sx="119000" sy="119000" algn="ctr" rotWithShape="0">
              <a:schemeClr val="tx2">
                <a:lumMod val="75000"/>
                <a:alpha val="5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policki-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4230" y="188640"/>
            <a:ext cx="565894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323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152400" y="269032"/>
            <a:ext cx="7409312" cy="1296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Krajowa Mapa Zagrożeń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 </a:t>
            </a: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  Bezpieczeństwa</a:t>
            </a:r>
          </a:p>
        </p:txBody>
      </p:sp>
      <p:sp>
        <p:nvSpPr>
          <p:cNvPr id="2" name="Prostokąt 1"/>
          <p:cNvSpPr/>
          <p:nvPr/>
        </p:nvSpPr>
        <p:spPr>
          <a:xfrm>
            <a:off x="152400" y="6114803"/>
            <a:ext cx="89582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0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Wprowadzona 20.09.2016r.</a:t>
            </a:r>
            <a:endParaRPr lang="pl-PL" sz="40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473894"/>
            <a:ext cx="2880320" cy="460851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1487235"/>
            <a:ext cx="2882107" cy="461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560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F:\odprawa police 2016\mapa-powiat-policki grana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2000"/>
                    </a14:imgEffect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845" y="704429"/>
            <a:ext cx="3079969" cy="6153569"/>
          </a:xfrm>
          <a:prstGeom prst="rect">
            <a:avLst/>
          </a:prstGeom>
          <a:noFill/>
          <a:effectLst>
            <a:outerShdw blurRad="1117600" dist="584200" dir="7680000" sx="118000" sy="118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dobraszczecinska.pl/ug/images/grafika/nowewarpno_her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74" y="1196752"/>
            <a:ext cx="985347" cy="111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policki.maxpanel2.pl/policki33/images/Grafiki/Herby_Gmin/herb_gmina_dobr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956" y="3809839"/>
            <a:ext cx="775846" cy="97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http://www.dioblina.eu/files/dioblina/styles/fullscreen/public/pgl/0/0/1/emblem-gmina-police-25481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000" y="2554232"/>
            <a:ext cx="828093" cy="98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://www.zpokolbaskowo.pl/upload/201509/gmina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884" y="5085184"/>
            <a:ext cx="82809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383868" y="2693886"/>
            <a:ext cx="56526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074" name="Picture 2" descr="F:\odprawa police 2016\KRES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3868" y="2428830"/>
            <a:ext cx="5105564" cy="3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odprawa police 2016\KRES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7373" y="3369647"/>
            <a:ext cx="5105564" cy="3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:\odprawa police 2016\KRES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7931" y="4297408"/>
            <a:ext cx="5105564" cy="3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:\odprawa police 2016\KRES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7214" y="5415355"/>
            <a:ext cx="5105564" cy="3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rostokąt 23"/>
          <p:cNvSpPr/>
          <p:nvPr/>
        </p:nvSpPr>
        <p:spPr>
          <a:xfrm>
            <a:off x="3207931" y="1697909"/>
            <a:ext cx="61454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latin typeface="Arial Black" pitchFamily="34" charset="0"/>
              </a:rPr>
              <a:t>z</a:t>
            </a:r>
            <a:r>
              <a:rPr lang="pl-PL" sz="1600" dirty="0" smtClean="0">
                <a:latin typeface="Arial Black" pitchFamily="34" charset="0"/>
              </a:rPr>
              <a:t>głoszenia       potwierdzone %     wyeliminowane %</a:t>
            </a:r>
            <a:endParaRPr lang="pl-PL" sz="1600" dirty="0">
              <a:latin typeface="Arial Black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497373" y="4882198"/>
            <a:ext cx="5599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/>
              <a:t>414 </a:t>
            </a:r>
            <a:r>
              <a:rPr lang="pl-PL" sz="2400" dirty="0" smtClean="0"/>
              <a:t>(118)</a:t>
            </a:r>
            <a:r>
              <a:rPr lang="pl-PL" sz="3600" b="1" dirty="0" smtClean="0"/>
              <a:t>   34% </a:t>
            </a:r>
            <a:r>
              <a:rPr lang="pl-PL" sz="2400" dirty="0" smtClean="0"/>
              <a:t>(30%)            </a:t>
            </a:r>
            <a:r>
              <a:rPr lang="pl-PL" sz="3600" b="1" dirty="0" smtClean="0"/>
              <a:t>36%</a:t>
            </a:r>
            <a:endParaRPr lang="pl-PL" sz="3600" b="1" dirty="0"/>
          </a:p>
        </p:txBody>
      </p:sp>
      <p:sp>
        <p:nvSpPr>
          <p:cNvPr id="25" name="pole tekstowe 24"/>
          <p:cNvSpPr txBox="1"/>
          <p:nvPr/>
        </p:nvSpPr>
        <p:spPr>
          <a:xfrm>
            <a:off x="3456385" y="3816537"/>
            <a:ext cx="5580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/>
              <a:t>811 </a:t>
            </a:r>
            <a:r>
              <a:rPr lang="pl-PL" sz="2400" dirty="0" smtClean="0"/>
              <a:t>(321)</a:t>
            </a:r>
            <a:r>
              <a:rPr lang="pl-PL" sz="3600" b="1" dirty="0" smtClean="0"/>
              <a:t>   59% </a:t>
            </a:r>
            <a:r>
              <a:rPr lang="pl-PL" sz="2400" dirty="0" smtClean="0"/>
              <a:t>(56%)            </a:t>
            </a:r>
            <a:r>
              <a:rPr lang="pl-PL" sz="3600" b="1" dirty="0" smtClean="0"/>
              <a:t>58%</a:t>
            </a:r>
            <a:endParaRPr lang="pl-PL" sz="2400" dirty="0"/>
          </a:p>
        </p:txBody>
      </p:sp>
      <p:sp>
        <p:nvSpPr>
          <p:cNvPr id="26" name="pole tekstowe 25"/>
          <p:cNvSpPr txBox="1"/>
          <p:nvPr/>
        </p:nvSpPr>
        <p:spPr>
          <a:xfrm>
            <a:off x="3413736" y="2840496"/>
            <a:ext cx="5652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/>
              <a:t>377</a:t>
            </a:r>
            <a:r>
              <a:rPr lang="pl-PL" sz="2400" dirty="0" smtClean="0"/>
              <a:t> (153)</a:t>
            </a:r>
            <a:r>
              <a:rPr lang="pl-PL" sz="3600" b="1" dirty="0" smtClean="0"/>
              <a:t>    42% </a:t>
            </a:r>
            <a:r>
              <a:rPr lang="pl-PL" sz="2400" dirty="0" smtClean="0"/>
              <a:t>(42%)            </a:t>
            </a:r>
            <a:r>
              <a:rPr lang="pl-PL" sz="3600" b="1" dirty="0" smtClean="0"/>
              <a:t>50%</a:t>
            </a:r>
            <a:endParaRPr lang="pl-PL" sz="3600" dirty="0"/>
          </a:p>
        </p:txBody>
      </p:sp>
      <p:sp>
        <p:nvSpPr>
          <p:cNvPr id="27" name="pole tekstowe 26"/>
          <p:cNvSpPr txBox="1"/>
          <p:nvPr/>
        </p:nvSpPr>
        <p:spPr>
          <a:xfrm>
            <a:off x="3314988" y="1986972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/>
              <a:t> </a:t>
            </a:r>
            <a:r>
              <a:rPr lang="pl-PL" sz="3600" b="1" dirty="0" smtClean="0"/>
              <a:t>15 </a:t>
            </a:r>
            <a:r>
              <a:rPr lang="pl-PL" sz="2400" dirty="0" smtClean="0"/>
              <a:t>(4)</a:t>
            </a:r>
            <a:r>
              <a:rPr lang="pl-PL" sz="3600" dirty="0" smtClean="0"/>
              <a:t>         </a:t>
            </a:r>
            <a:r>
              <a:rPr lang="pl-PL" sz="3600" b="1" dirty="0" smtClean="0"/>
              <a:t>27% </a:t>
            </a:r>
            <a:r>
              <a:rPr lang="pl-PL" sz="2400" dirty="0" smtClean="0"/>
              <a:t>(25%)       </a:t>
            </a:r>
            <a:r>
              <a:rPr lang="pl-PL" sz="3600" b="1" dirty="0" smtClean="0"/>
              <a:t>   75%</a:t>
            </a:r>
            <a:r>
              <a:rPr lang="pl-PL" sz="2400" dirty="0" smtClean="0"/>
              <a:t>       </a:t>
            </a:r>
            <a:endParaRPr lang="pl-PL" sz="24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413180" y="1341559"/>
            <a:ext cx="9813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kern="600" dirty="0">
                <a:latin typeface="Arial Black" pitchFamily="34" charset="0"/>
              </a:rPr>
              <a:t>1</a:t>
            </a:r>
            <a:r>
              <a:rPr lang="pl-PL" sz="3600" kern="600" dirty="0" smtClean="0">
                <a:latin typeface="Arial Black" pitchFamily="34" charset="0"/>
              </a:rPr>
              <a:t>%</a:t>
            </a:r>
          </a:p>
          <a:p>
            <a:r>
              <a:rPr lang="pl-PL" sz="2000" kern="600" dirty="0" smtClean="0">
                <a:latin typeface="Arial Black" pitchFamily="34" charset="0"/>
              </a:rPr>
              <a:t> </a:t>
            </a:r>
            <a:r>
              <a:rPr lang="pl-PL" sz="2000" b="1" kern="600" dirty="0" smtClean="0">
                <a:latin typeface="Arial" panose="020B0604020202020204" pitchFamily="34" charset="0"/>
                <a:cs typeface="Arial" panose="020B0604020202020204" pitchFamily="34" charset="0"/>
              </a:rPr>
              <a:t>(1%)</a:t>
            </a:r>
            <a:endParaRPr lang="pl-PL" sz="2000" b="1" kern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1902400" y="2792834"/>
            <a:ext cx="1930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kern="600" dirty="0" smtClean="0">
                <a:latin typeface="Arial Black" pitchFamily="34" charset="0"/>
              </a:rPr>
              <a:t>23%</a:t>
            </a:r>
          </a:p>
          <a:p>
            <a:r>
              <a:rPr lang="pl-PL" sz="2400" kern="600" dirty="0" smtClean="0">
                <a:latin typeface="Arial Black" pitchFamily="34" charset="0"/>
              </a:rPr>
              <a:t>  </a:t>
            </a:r>
            <a:r>
              <a:rPr lang="pl-PL" sz="2400" kern="600" dirty="0" smtClean="0">
                <a:latin typeface="Arial" panose="020B0604020202020204" pitchFamily="34" charset="0"/>
                <a:cs typeface="Arial" panose="020B0604020202020204" pitchFamily="34" charset="0"/>
              </a:rPr>
              <a:t>(25%)</a:t>
            </a:r>
            <a:endParaRPr lang="pl-PL" sz="2400" kern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1567076" y="4090641"/>
            <a:ext cx="12618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kern="600" dirty="0" smtClean="0">
                <a:latin typeface="Arial Black" pitchFamily="34" charset="0"/>
              </a:rPr>
              <a:t>50%</a:t>
            </a:r>
          </a:p>
          <a:p>
            <a:r>
              <a:rPr lang="pl-PL" sz="2400" kern="600" dirty="0" smtClean="0">
                <a:latin typeface="Arial" panose="020B0604020202020204" pitchFamily="34" charset="0"/>
                <a:cs typeface="Arial" panose="020B0604020202020204" pitchFamily="34" charset="0"/>
              </a:rPr>
              <a:t>(44%)</a:t>
            </a:r>
            <a:endParaRPr lang="pl-PL" sz="2400" kern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1692680" y="5363695"/>
            <a:ext cx="12618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kern="600" dirty="0" smtClean="0">
                <a:latin typeface="Arial Black" pitchFamily="34" charset="0"/>
              </a:rPr>
              <a:t>26%</a:t>
            </a:r>
          </a:p>
          <a:p>
            <a:r>
              <a:rPr lang="pl-PL" sz="2400" kern="600" dirty="0" smtClean="0">
                <a:latin typeface="Arial" panose="020B0604020202020204" pitchFamily="34" charset="0"/>
                <a:cs typeface="Arial" panose="020B0604020202020204" pitchFamily="34" charset="0"/>
              </a:rPr>
              <a:t>(30%)</a:t>
            </a:r>
            <a:endParaRPr lang="pl-PL" sz="2400" kern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ytuł 1"/>
          <p:cNvSpPr txBox="1">
            <a:spLocks/>
          </p:cNvSpPr>
          <p:nvPr/>
        </p:nvSpPr>
        <p:spPr>
          <a:xfrm>
            <a:off x="152400" y="269032"/>
            <a:ext cx="7409312" cy="1296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Krajowa Mapa Zagrożeń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 </a:t>
            </a: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             Bezpieczeństwa</a:t>
            </a:r>
          </a:p>
        </p:txBody>
      </p:sp>
      <p:sp>
        <p:nvSpPr>
          <p:cNvPr id="32" name="pole tekstowe 31"/>
          <p:cNvSpPr txBox="1"/>
          <p:nvPr/>
        </p:nvSpPr>
        <p:spPr>
          <a:xfrm>
            <a:off x="2501596" y="5694687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POWIAT</a:t>
            </a:r>
          </a:p>
          <a:p>
            <a:pPr algn="ctr"/>
            <a:r>
              <a:rPr lang="pl-PL" sz="2400" b="1" dirty="0" smtClean="0"/>
              <a:t>777 zgłoszeń potwierdzonych (48%)</a:t>
            </a:r>
          </a:p>
          <a:p>
            <a:pPr algn="ctr"/>
            <a:r>
              <a:rPr lang="pl-PL" sz="2400" b="1" dirty="0" smtClean="0"/>
              <a:t>407 wyeliminowano po potwierdzeniu (52%)</a:t>
            </a:r>
            <a:endParaRPr lang="pl-PL" sz="3200" b="1" dirty="0"/>
          </a:p>
        </p:txBody>
      </p:sp>
      <p:pic>
        <p:nvPicPr>
          <p:cNvPr id="33" name="Obraz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629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tx2">
                <a:lumMod val="60000"/>
                <a:lumOff val="40000"/>
              </a:schemeClr>
            </a:gs>
            <a:gs pos="0">
              <a:schemeClr val="tx2">
                <a:lumMod val="62000"/>
                <a:lumOff val="38000"/>
              </a:schemeClr>
            </a:gs>
            <a:gs pos="81000">
              <a:srgbClr val="4A82C7">
                <a:lumMod val="11000"/>
                <a:lumOff val="89000"/>
              </a:srgbClr>
            </a:gs>
            <a:gs pos="9000">
              <a:schemeClr val="tx2">
                <a:lumMod val="18000"/>
                <a:lumOff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F:\odprawa police 2016\mapa-powiat-policki grana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2000"/>
                    </a14:imgEffect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845" y="704429"/>
            <a:ext cx="3079969" cy="6153569"/>
          </a:xfrm>
          <a:prstGeom prst="rect">
            <a:avLst/>
          </a:prstGeom>
          <a:noFill/>
          <a:effectLst>
            <a:outerShdw blurRad="1117600" dist="584200" dir="7680000" sx="118000" sy="118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dobraszczecinska.pl/ug/images/grafika/nowewarpno_her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74" y="1196752"/>
            <a:ext cx="985347" cy="111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policki.maxpanel2.pl/policki33/images/Grafiki/Herby_Gmin/herb_gmina_dobr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956" y="3809839"/>
            <a:ext cx="775846" cy="97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http://www.dioblina.eu/files/dioblina/styles/fullscreen/public/pgl/0/0/1/emblem-gmina-police-25481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000" y="2554232"/>
            <a:ext cx="828093" cy="98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://www.zpokolbaskowo.pl/upload/201509/gmina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884" y="5085184"/>
            <a:ext cx="82809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3347864" y="1709991"/>
            <a:ext cx="579613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/>
              <a:t>Najczęściej zaznaczano </a:t>
            </a:r>
            <a:r>
              <a:rPr lang="pl-PL" sz="3600" dirty="0" smtClean="0"/>
              <a:t>(87%)</a:t>
            </a:r>
          </a:p>
          <a:p>
            <a:endParaRPr lang="pl-PL" sz="1400" b="1" dirty="0" smtClean="0"/>
          </a:p>
          <a:p>
            <a:r>
              <a:rPr lang="pl-PL" sz="3200" dirty="0" smtClean="0"/>
              <a:t>-przekraczanie prędkości</a:t>
            </a:r>
          </a:p>
          <a:p>
            <a:r>
              <a:rPr lang="pl-PL" sz="3600" b="1" dirty="0"/>
              <a:t>	</a:t>
            </a:r>
            <a:r>
              <a:rPr lang="pl-PL" sz="3600" b="1" dirty="0" smtClean="0"/>
              <a:t>244 </a:t>
            </a:r>
            <a:r>
              <a:rPr lang="pl-PL" sz="3600" dirty="0" smtClean="0"/>
              <a:t>(207)</a:t>
            </a:r>
            <a:r>
              <a:rPr lang="pl-PL" sz="3600" b="1" dirty="0" smtClean="0"/>
              <a:t>		tj</a:t>
            </a:r>
            <a:r>
              <a:rPr lang="pl-PL" sz="3600" b="1" dirty="0"/>
              <a:t>.</a:t>
            </a:r>
            <a:r>
              <a:rPr lang="pl-PL" sz="3600" b="1" dirty="0" smtClean="0"/>
              <a:t> 45,2%</a:t>
            </a:r>
          </a:p>
          <a:p>
            <a:pPr>
              <a:buFontTx/>
              <a:buChar char="-"/>
            </a:pPr>
            <a:r>
              <a:rPr lang="pl-PL" sz="3200" dirty="0" smtClean="0"/>
              <a:t>nieprawidłowe parkowanie</a:t>
            </a:r>
          </a:p>
          <a:p>
            <a:r>
              <a:rPr lang="pl-PL" sz="3600" b="1" dirty="0" smtClean="0"/>
              <a:t>	  96 </a:t>
            </a:r>
            <a:r>
              <a:rPr lang="pl-PL" sz="3600" dirty="0" smtClean="0"/>
              <a:t>(118)</a:t>
            </a:r>
            <a:r>
              <a:rPr lang="pl-PL" sz="3600" b="1" dirty="0" smtClean="0"/>
              <a:t>		tj. 17,8%	</a:t>
            </a:r>
          </a:p>
          <a:p>
            <a:r>
              <a:rPr lang="pl-PL" sz="3600" dirty="0" smtClean="0"/>
              <a:t>-</a:t>
            </a:r>
            <a:r>
              <a:rPr lang="pl-PL" sz="3200" dirty="0" smtClean="0"/>
              <a:t>niewłaściwa infrastruktura </a:t>
            </a:r>
            <a:r>
              <a:rPr lang="pl-PL" sz="3200" dirty="0" err="1" smtClean="0"/>
              <a:t>drog</a:t>
            </a:r>
            <a:r>
              <a:rPr lang="pl-PL" sz="3200" dirty="0" smtClean="0"/>
              <a:t>.</a:t>
            </a:r>
          </a:p>
          <a:p>
            <a:r>
              <a:rPr lang="pl-PL" sz="3600" b="1" dirty="0"/>
              <a:t>	 </a:t>
            </a:r>
            <a:r>
              <a:rPr lang="pl-PL" sz="3600" b="1" dirty="0" smtClean="0"/>
              <a:t> 66 </a:t>
            </a:r>
            <a:r>
              <a:rPr lang="pl-PL" sz="3600" dirty="0" smtClean="0"/>
              <a:t>(109)</a:t>
            </a:r>
            <a:r>
              <a:rPr lang="pl-PL" sz="3600" b="1" dirty="0" smtClean="0"/>
              <a:t>		tj.12.2%</a:t>
            </a:r>
          </a:p>
          <a:p>
            <a:pPr>
              <a:buFontTx/>
              <a:buChar char="-"/>
            </a:pPr>
            <a:r>
              <a:rPr lang="pl-PL" sz="3200" dirty="0" smtClean="0"/>
              <a:t>spożywanie alkoholu</a:t>
            </a:r>
          </a:p>
          <a:p>
            <a:r>
              <a:rPr lang="pl-PL" sz="3600" b="1" dirty="0" smtClean="0"/>
              <a:t>	  62 </a:t>
            </a:r>
            <a:r>
              <a:rPr lang="pl-PL" sz="3600" dirty="0" smtClean="0"/>
              <a:t>(118)</a:t>
            </a:r>
            <a:r>
              <a:rPr lang="pl-PL" sz="3600" b="1" dirty="0" smtClean="0"/>
              <a:t>		tj. 11,5%</a:t>
            </a:r>
          </a:p>
          <a:p>
            <a:endParaRPr lang="pl-PL" sz="3600" b="1" dirty="0"/>
          </a:p>
        </p:txBody>
      </p:sp>
      <p:sp>
        <p:nvSpPr>
          <p:cNvPr id="31" name="Tytuł 1"/>
          <p:cNvSpPr txBox="1">
            <a:spLocks/>
          </p:cNvSpPr>
          <p:nvPr/>
        </p:nvSpPr>
        <p:spPr>
          <a:xfrm>
            <a:off x="152400" y="269032"/>
            <a:ext cx="7409312" cy="1296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Krajowa Mapa Zagrożeń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 </a:t>
            </a: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             Bezpieczeństwa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523" y="51926"/>
            <a:ext cx="1689973" cy="166803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80403" y="1168647"/>
            <a:ext cx="488256" cy="488256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38898" y="3537087"/>
            <a:ext cx="488256" cy="488256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48156" y="4297408"/>
            <a:ext cx="488256" cy="488256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69539" y="5777160"/>
            <a:ext cx="488256" cy="4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47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10570</TotalTime>
  <Words>1228</Words>
  <Application>Microsoft Office PowerPoint</Application>
  <PresentationFormat>Pokaz na ekranie (4:3)</PresentationFormat>
  <Paragraphs>595</Paragraphs>
  <Slides>57</Slides>
  <Notes>34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57</vt:i4>
      </vt:variant>
    </vt:vector>
  </HeadingPairs>
  <TitlesOfParts>
    <vt:vector size="59" baseType="lpstr">
      <vt:lpstr>Motyw pakietu Office</vt:lpstr>
      <vt:lpstr>Arkusz</vt:lpstr>
      <vt:lpstr>INFORMACJA O STANIE BEZPIECZEŃSTWA I PORZĄDKU  PUBLICZNEGO</vt:lpstr>
      <vt:lpstr>Badanie CBOS 5-12 kwiecień 2018r. (N=1140) </vt:lpstr>
      <vt:lpstr>Badanie CBOS 5-12 kwiecień 2018r. (N=1140) </vt:lpstr>
      <vt:lpstr>Slajd 4</vt:lpstr>
      <vt:lpstr>Badanie CBOS 6-13 wrzesień 2018r.  (N=1064)  </vt:lpstr>
      <vt:lpstr>            Współpraca ze                   społeczeństwem</vt:lpstr>
      <vt:lpstr>Slajd 7</vt:lpstr>
      <vt:lpstr>Slajd 8</vt:lpstr>
      <vt:lpstr>Slajd 9</vt:lpstr>
      <vt:lpstr>Slajd 10</vt:lpstr>
      <vt:lpstr>Slajd 11</vt:lpstr>
      <vt:lpstr>Liczba służb w powiecie </vt:lpstr>
      <vt:lpstr>Liczba służb w powiecie </vt:lpstr>
      <vt:lpstr>Liczba służb w powiecie </vt:lpstr>
      <vt:lpstr>Liczba   osób wylegitymowanych</vt:lpstr>
      <vt:lpstr>Interwencje ogółem  Interwencje domowe</vt:lpstr>
      <vt:lpstr>Procedura  Niebieskiej Karty</vt:lpstr>
      <vt:lpstr>Osiągnięty czas reakcji  na zgłoszenie w 2018</vt:lpstr>
      <vt:lpstr> Liczba ujawnionych wykroczeń szczególnie uciążliwych </vt:lpstr>
      <vt:lpstr>Liczba wypadków drogowych – liczba rannych</vt:lpstr>
      <vt:lpstr>              Wypadki drogowe              w gminach                     </vt:lpstr>
      <vt:lpstr>Przyczyny 27 wypadków drogowych</vt:lpstr>
      <vt:lpstr>Przyczyny 27 wypadków drogowych</vt:lpstr>
      <vt:lpstr>        Wypadki śmiertelne </vt:lpstr>
      <vt:lpstr>Nietrzeźwi kierujący (przestępstwo i wykroczenie)</vt:lpstr>
      <vt:lpstr>Slajd 26</vt:lpstr>
      <vt:lpstr>    Działania prewencyjne</vt:lpstr>
      <vt:lpstr>    Działania prewencyjne</vt:lpstr>
      <vt:lpstr>    Działania prewencyjne</vt:lpstr>
      <vt:lpstr>    Działania prewencyjne</vt:lpstr>
      <vt:lpstr>    Działania prewencyjne</vt:lpstr>
      <vt:lpstr>   Polsko-Niemiecka współpraca</vt:lpstr>
      <vt:lpstr>   Międzynarodowe ćwiczenia 17-18.10.2018 z udziałem 774 policjantów </vt:lpstr>
      <vt:lpstr>   Niewybuch w Policach 09.12.2018</vt:lpstr>
      <vt:lpstr>   Postawa Godna Naśladowania 18.10.2018</vt:lpstr>
      <vt:lpstr>Przestępstwa stwierdzone               w gminach (bez art. 209 k.k.)</vt:lpstr>
      <vt:lpstr>Przestępstwa  niealimentacji  (art. 209 kk)</vt:lpstr>
      <vt:lpstr>Przestępstwa  kryminalne  (bez art. 209 kk)</vt:lpstr>
      <vt:lpstr>Przestępstwa  7 podstawowych kategorii</vt:lpstr>
      <vt:lpstr>Przestępstwa  kradzieży z włamaniem</vt:lpstr>
      <vt:lpstr>Przestępstwa  kradzieży cudzej rzeczy</vt:lpstr>
      <vt:lpstr>Przestępstwa kradzieży pojazdu</vt:lpstr>
      <vt:lpstr>Przestępstwa  uszkodzenia rzeczy</vt:lpstr>
      <vt:lpstr>Przestępstwa  uszczerbku na zdrowiu</vt:lpstr>
      <vt:lpstr>Przestępstwa w bójce  i pobiciu</vt:lpstr>
      <vt:lpstr>Przestępstwa  narkotykowe</vt:lpstr>
      <vt:lpstr>Przestępstwa  gospodarcze</vt:lpstr>
      <vt:lpstr> Zabezpieczenie      majątkowe</vt:lpstr>
      <vt:lpstr>Slajd 49</vt:lpstr>
      <vt:lpstr>Fundusz wsparcia Policji 170 tys. zł</vt:lpstr>
      <vt:lpstr>Slajd 51</vt:lpstr>
      <vt:lpstr>Slajd 52</vt:lpstr>
      <vt:lpstr>Slajd 53</vt:lpstr>
      <vt:lpstr>Slajd 54</vt:lpstr>
      <vt:lpstr>Slajd 55</vt:lpstr>
      <vt:lpstr>Slajd 56</vt:lpstr>
      <vt:lpstr>KOMENDA POWIATOWA POLICJI w POLICACH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Gall</dc:creator>
  <cp:lastModifiedBy>Admin</cp:lastModifiedBy>
  <cp:revision>533</cp:revision>
  <cp:lastPrinted>2019-01-08T10:19:58Z</cp:lastPrinted>
  <dcterms:created xsi:type="dcterms:W3CDTF">2016-02-07T10:00:32Z</dcterms:created>
  <dcterms:modified xsi:type="dcterms:W3CDTF">2019-02-22T08:51:10Z</dcterms:modified>
</cp:coreProperties>
</file>